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74" r:id="rId8"/>
    <p:sldId id="272" r:id="rId9"/>
    <p:sldId id="271" r:id="rId10"/>
    <p:sldId id="275" r:id="rId11"/>
    <p:sldId id="269" r:id="rId12"/>
    <p:sldId id="268" r:id="rId13"/>
    <p:sldId id="267" r:id="rId14"/>
    <p:sldId id="266" r:id="rId15"/>
    <p:sldId id="265" r:id="rId16"/>
    <p:sldId id="264" r:id="rId17"/>
    <p:sldId id="263" r:id="rId18"/>
    <p:sldId id="262" r:id="rId19"/>
  </p:sldIdLst>
  <p:sldSz cx="9144000" cy="6858000" type="screen4x3"/>
  <p:notesSz cx="6858000" cy="9144000"/>
  <p:defaultTextStyle>
    <a:defPPr>
      <a:defRPr lang="en-US"/>
    </a:defPPr>
    <a:lvl1pPr algn="l" rtl="0" fontAlgn="base">
      <a:spcBef>
        <a:spcPct val="0"/>
      </a:spcBef>
      <a:spcAft>
        <a:spcPct val="0"/>
      </a:spcAft>
      <a:defRPr sz="2400" i="1"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i="1"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i="1"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i="1"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i="1" kern="1200">
        <a:solidFill>
          <a:schemeClr val="tx1"/>
        </a:solidFill>
        <a:latin typeface="Arial" charset="0"/>
        <a:ea typeface="ＭＳ Ｐゴシック"/>
        <a:cs typeface="ＭＳ Ｐゴシック"/>
      </a:defRPr>
    </a:lvl5pPr>
    <a:lvl6pPr marL="2286000" algn="l" defTabSz="914400" rtl="0" eaLnBrk="1" latinLnBrk="0" hangingPunct="1">
      <a:defRPr sz="2400" i="1" kern="1200">
        <a:solidFill>
          <a:schemeClr val="tx1"/>
        </a:solidFill>
        <a:latin typeface="Arial" charset="0"/>
        <a:ea typeface="ＭＳ Ｐゴシック"/>
        <a:cs typeface="ＭＳ Ｐゴシック"/>
      </a:defRPr>
    </a:lvl6pPr>
    <a:lvl7pPr marL="2743200" algn="l" defTabSz="914400" rtl="0" eaLnBrk="1" latinLnBrk="0" hangingPunct="1">
      <a:defRPr sz="2400" i="1" kern="1200">
        <a:solidFill>
          <a:schemeClr val="tx1"/>
        </a:solidFill>
        <a:latin typeface="Arial" charset="0"/>
        <a:ea typeface="ＭＳ Ｐゴシック"/>
        <a:cs typeface="ＭＳ Ｐゴシック"/>
      </a:defRPr>
    </a:lvl7pPr>
    <a:lvl8pPr marL="3200400" algn="l" defTabSz="914400" rtl="0" eaLnBrk="1" latinLnBrk="0" hangingPunct="1">
      <a:defRPr sz="2400" i="1" kern="1200">
        <a:solidFill>
          <a:schemeClr val="tx1"/>
        </a:solidFill>
        <a:latin typeface="Arial" charset="0"/>
        <a:ea typeface="ＭＳ Ｐゴシック"/>
        <a:cs typeface="ＭＳ Ｐゴシック"/>
      </a:defRPr>
    </a:lvl8pPr>
    <a:lvl9pPr marL="3657600" algn="l" defTabSz="914400" rtl="0" eaLnBrk="1" latinLnBrk="0" hangingPunct="1">
      <a:defRPr sz="2400" i="1" kern="1200">
        <a:solidFill>
          <a:schemeClr val="tx1"/>
        </a:solidFill>
        <a:latin typeface="Arial"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6E70"/>
    <a:srgbClr val="A9C9FF"/>
    <a:srgbClr val="F3F3F3"/>
    <a:srgbClr val="F8F3D2"/>
    <a:srgbClr val="7D11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29" autoAdjust="0"/>
    <p:restoredTop sz="90898" autoAdjust="0"/>
  </p:normalViewPr>
  <p:slideViewPr>
    <p:cSldViewPr>
      <p:cViewPr>
        <p:scale>
          <a:sx n="100" d="100"/>
          <a:sy n="100" d="100"/>
        </p:scale>
        <p:origin x="24"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4"/>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soenetapp1\groups\SOEADMIN\SOEAdmin%20(From%20S%20Drive)\EMCCLAIN\My%20Documents\Spreadsh\Reports%20for%20the%20Dean\2009%20Spring%20Faculty%20meeting%20slides.xlsx.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8"/>
  <c:chart>
    <c:title>
      <c:tx>
        <c:rich>
          <a:bodyPr/>
          <a:lstStyle/>
          <a:p>
            <a:pPr>
              <a:defRPr sz="2400">
                <a:solidFill>
                  <a:schemeClr val="tx1"/>
                </a:solidFill>
              </a:defRPr>
            </a:pPr>
            <a:r>
              <a:rPr lang="en-US" sz="2400" dirty="0">
                <a:solidFill>
                  <a:schemeClr val="tx1"/>
                </a:solidFill>
              </a:rPr>
              <a:t>Projected Deficit for FY10</a:t>
            </a:r>
          </a:p>
        </c:rich>
      </c:tx>
    </c:title>
    <c:plotArea>
      <c:layout/>
      <c:barChart>
        <c:barDir val="col"/>
        <c:grouping val="clustered"/>
        <c:ser>
          <c:idx val="0"/>
          <c:order val="0"/>
          <c:tx>
            <c:strRef>
              <c:f>Sheet1!$F$4</c:f>
              <c:strCache>
                <c:ptCount val="1"/>
                <c:pt idx="0">
                  <c:v>Deficit</c:v>
                </c:pt>
              </c:strCache>
            </c:strRef>
          </c:tx>
          <c:cat>
            <c:strRef>
              <c:f>Sheet1!$G$3:$I$3</c:f>
              <c:strCache>
                <c:ptCount val="3"/>
                <c:pt idx="0">
                  <c:v>FY09 Before One Time Cash</c:v>
                </c:pt>
                <c:pt idx="1">
                  <c:v>FY10 Appropriation +1% and Assessment +10%</c:v>
                </c:pt>
                <c:pt idx="2">
                  <c:v>FY10 Appropriation -5% and Assessment +10%</c:v>
                </c:pt>
              </c:strCache>
            </c:strRef>
          </c:cat>
          <c:val>
            <c:numRef>
              <c:f>Sheet1!$G$4:$I$4</c:f>
              <c:numCache>
                <c:formatCode>_(* #,##0.00_);_(* \(#,##0.00\);_(* "-"??_);_(@_)</c:formatCode>
                <c:ptCount val="3"/>
                <c:pt idx="0">
                  <c:v>400000</c:v>
                </c:pt>
                <c:pt idx="1">
                  <c:v>1807960</c:v>
                </c:pt>
                <c:pt idx="2">
                  <c:v>2470404</c:v>
                </c:pt>
              </c:numCache>
            </c:numRef>
          </c:val>
        </c:ser>
        <c:gapWidth val="75"/>
        <c:overlap val="-25"/>
        <c:axId val="32692480"/>
        <c:axId val="32698368"/>
      </c:barChart>
      <c:catAx>
        <c:axId val="32692480"/>
        <c:scaling>
          <c:orientation val="minMax"/>
        </c:scaling>
        <c:axPos val="b"/>
        <c:majorTickMark val="none"/>
        <c:tickLblPos val="nextTo"/>
        <c:txPr>
          <a:bodyPr/>
          <a:lstStyle/>
          <a:p>
            <a:pPr>
              <a:defRPr sz="1400" b="1"/>
            </a:pPr>
            <a:endParaRPr lang="en-US"/>
          </a:p>
        </c:txPr>
        <c:crossAx val="32698368"/>
        <c:crosses val="autoZero"/>
        <c:auto val="1"/>
        <c:lblAlgn val="ctr"/>
        <c:lblOffset val="100"/>
      </c:catAx>
      <c:valAx>
        <c:axId val="32698368"/>
        <c:scaling>
          <c:orientation val="minMax"/>
        </c:scaling>
        <c:axPos val="l"/>
        <c:majorGridlines/>
        <c:numFmt formatCode="&quot;$&quot;#,##0.0" sourceLinked="0"/>
        <c:majorTickMark val="none"/>
        <c:tickLblPos val="nextTo"/>
        <c:txPr>
          <a:bodyPr/>
          <a:lstStyle/>
          <a:p>
            <a:pPr>
              <a:defRPr sz="1200"/>
            </a:pPr>
            <a:endParaRPr lang="en-US"/>
          </a:p>
        </c:txPr>
        <c:crossAx val="32692480"/>
        <c:crosses val="autoZero"/>
        <c:crossBetween val="between"/>
        <c:dispUnits>
          <c:builtInUnit val="millions"/>
          <c:dispUnitsLbl>
            <c:layout>
              <c:manualLayout>
                <c:xMode val="edge"/>
                <c:yMode val="edge"/>
                <c:x val="1.4861995753715527E-2"/>
                <c:y val="0.33356212110654404"/>
              </c:manualLayout>
            </c:layout>
            <c:tx>
              <c:rich>
                <a:bodyPr/>
                <a:lstStyle/>
                <a:p>
                  <a:pPr>
                    <a:defRPr sz="1800" b="1"/>
                  </a:pPr>
                  <a:r>
                    <a:rPr lang="en-US" sz="1800" b="1"/>
                    <a:t>Deficit In Millions</a:t>
                  </a:r>
                </a:p>
              </c:rich>
            </c:tx>
          </c:dispUnitsLbl>
        </c:dispUnits>
      </c:valAx>
      <c:spPr>
        <a:solidFill>
          <a:schemeClr val="bg2">
            <a:lumMod val="90000"/>
          </a:schemeClr>
        </a:solidFill>
      </c:spPr>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i="0" dirty="0">
                <a:ea typeface="ＭＳ Ｐゴシック" pitchFamily="1" charset="-128"/>
                <a:cs typeface="+mn-cs"/>
              </a:defRPr>
            </a:lvl1pPr>
          </a:lstStyle>
          <a:p>
            <a:pPr>
              <a:defRPr/>
            </a:pPr>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i="0" dirty="0">
                <a:ea typeface="ＭＳ Ｐゴシック" pitchFamily="1" charset="-128"/>
                <a:cs typeface="+mn-cs"/>
              </a:defRPr>
            </a:lvl1pPr>
          </a:lstStyle>
          <a:p>
            <a:pPr>
              <a:defRPr/>
            </a:pPr>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i="0" dirty="0">
                <a:ea typeface="ＭＳ Ｐゴシック" pitchFamily="1" charset="-128"/>
                <a:cs typeface="+mn-cs"/>
              </a:defRPr>
            </a:lvl1pPr>
          </a:lstStyle>
          <a:p>
            <a:pPr>
              <a:defRPr/>
            </a:pPr>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i="0">
                <a:ea typeface="ＭＳ Ｐゴシック" pitchFamily="1" charset="-128"/>
                <a:cs typeface="+mn-cs"/>
              </a:defRPr>
            </a:lvl1pPr>
          </a:lstStyle>
          <a:p>
            <a:pPr>
              <a:defRPr/>
            </a:pPr>
            <a:fld id="{458FEE7C-7B2F-4854-9CDE-FACD5C0EE68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62CA6838-5D45-4368-816E-AF1995737E14}" type="slidenum">
              <a:rPr lang="en-US" smtClean="0">
                <a:ea typeface="ＭＳ Ｐゴシック"/>
                <a:cs typeface="ＭＳ Ｐゴシック"/>
              </a:rPr>
              <a:pPr/>
              <a:t>1</a:t>
            </a:fld>
            <a:endParaRPr lang="en-US" smtClean="0">
              <a:ea typeface="ＭＳ Ｐゴシック"/>
              <a:cs typeface="ＭＳ Ｐゴシック"/>
            </a:endParaRPr>
          </a:p>
        </p:txBody>
      </p:sp>
      <p:sp>
        <p:nvSpPr>
          <p:cNvPr id="15362" name="Rectangle 2"/>
          <p:cNvSpPr>
            <a:spLocks noGrp="1" noRo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ea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3F9B22E7-49A5-4B62-B326-6F959FDF6CB7}" type="slidenum">
              <a:rPr lang="en-US" smtClean="0">
                <a:ea typeface="ＭＳ Ｐゴシック"/>
                <a:cs typeface="ＭＳ Ｐゴシック"/>
              </a:rPr>
              <a:pPr/>
              <a:t>2</a:t>
            </a:fld>
            <a:endParaRPr lang="en-US" smtClean="0">
              <a:ea typeface="ＭＳ Ｐゴシック"/>
              <a:cs typeface="ＭＳ Ｐゴシック"/>
            </a:endParaRPr>
          </a:p>
        </p:txBody>
      </p:sp>
      <p:sp>
        <p:nvSpPr>
          <p:cNvPr id="17410" name="Rectangle 2"/>
          <p:cNvSpPr>
            <a:spLocks noGrp="1" noRo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ea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cs typeface="+mn-cs"/>
              </a:rPr>
              <a:t>Up nearly 600 undergraduate credit hours, a gain of 3%</a:t>
            </a:r>
          </a:p>
          <a:p>
            <a:pPr>
              <a:defRPr/>
            </a:pPr>
            <a:r>
              <a:rPr lang="en-US" dirty="0" smtClean="0">
                <a:cs typeface="+mn-cs"/>
              </a:rPr>
              <a:t>Graduate credit hours down by approximately 800 or 8%, part of this may be the predicted slowing down of IRAP, unfortunately our data systems don’t permit fine grained analysis of precisely where we are down</a:t>
            </a:r>
          </a:p>
          <a:p>
            <a:pPr>
              <a:defRPr/>
            </a:pPr>
            <a:endParaRPr lang="en-US" dirty="0" smtClean="0">
              <a:cs typeface="+mn-cs"/>
            </a:endParaRPr>
          </a:p>
          <a:p>
            <a:pPr>
              <a:defRPr/>
            </a:pPr>
            <a:r>
              <a:rPr lang="en-US" dirty="0" smtClean="0">
                <a:cs typeface="+mn-cs"/>
              </a:rPr>
              <a:t>27 people have signed up for on-line distance ed course</a:t>
            </a:r>
          </a:p>
          <a:p>
            <a:pPr>
              <a:defRPr/>
            </a:pPr>
            <a:endParaRPr lang="en-US" dirty="0" smtClean="0">
              <a:cs typeface="+mn-cs"/>
            </a:endParaRPr>
          </a:p>
          <a:p>
            <a:pPr>
              <a:defRPr/>
            </a:pPr>
            <a:r>
              <a:rPr lang="en-US" dirty="0" smtClean="0">
                <a:latin typeface="+mn-lt"/>
                <a:ea typeface="+mn-ea"/>
                <a:cs typeface="+mn-cs"/>
              </a:rPr>
              <a:t>We begin measurement tomorrow. We ask people to leave their computers on for the duration of the study.</a:t>
            </a:r>
          </a:p>
          <a:p>
            <a:pPr>
              <a:defRPr/>
            </a:pPr>
            <a:r>
              <a:rPr lang="en-US" dirty="0" smtClean="0">
                <a:latin typeface="+mn-lt"/>
                <a:ea typeface="+mn-ea"/>
                <a:cs typeface="+mn-cs"/>
              </a:rPr>
              <a:t> </a:t>
            </a:r>
          </a:p>
          <a:p>
            <a:pPr>
              <a:defRPr/>
            </a:pPr>
            <a:r>
              <a:rPr lang="en-US" dirty="0" smtClean="0">
                <a:latin typeface="+mn-lt"/>
                <a:ea typeface="+mn-ea"/>
                <a:cs typeface="+mn-cs"/>
              </a:rPr>
              <a:t>We will benchmark usage for two weeks.</a:t>
            </a:r>
          </a:p>
          <a:p>
            <a:pPr>
              <a:defRPr/>
            </a:pPr>
            <a:r>
              <a:rPr lang="en-US" dirty="0" smtClean="0">
                <a:latin typeface="+mn-lt"/>
                <a:ea typeface="+mn-ea"/>
                <a:cs typeface="+mn-cs"/>
              </a:rPr>
              <a:t/>
            </a:r>
            <a:br>
              <a:rPr lang="en-US" dirty="0" smtClean="0">
                <a:latin typeface="+mn-lt"/>
                <a:ea typeface="+mn-ea"/>
                <a:cs typeface="+mn-cs"/>
              </a:rPr>
            </a:br>
            <a:r>
              <a:rPr lang="en-US" dirty="0" smtClean="0">
                <a:latin typeface="+mn-lt"/>
                <a:ea typeface="+mn-ea"/>
                <a:cs typeface="+mn-cs"/>
              </a:rPr>
              <a:t>Over the weekend of April 18</a:t>
            </a:r>
            <a:r>
              <a:rPr lang="en-US" baseline="30000" dirty="0" smtClean="0">
                <a:latin typeface="+mn-lt"/>
                <a:ea typeface="+mn-ea"/>
                <a:cs typeface="+mn-cs"/>
              </a:rPr>
              <a:t>th</a:t>
            </a:r>
            <a:r>
              <a:rPr lang="en-US" dirty="0" smtClean="0">
                <a:latin typeface="+mn-lt"/>
                <a:ea typeface="+mn-ea"/>
                <a:cs typeface="+mn-cs"/>
              </a:rPr>
              <a:t>, ETS will install the automatic power off capability. We will measure the impact for another 2 weeks.</a:t>
            </a:r>
          </a:p>
          <a:p>
            <a:pPr>
              <a:defRPr/>
            </a:pPr>
            <a:r>
              <a:rPr lang="en-US" dirty="0" smtClean="0">
                <a:latin typeface="+mn-lt"/>
                <a:ea typeface="+mn-ea"/>
                <a:cs typeface="+mn-cs"/>
              </a:rPr>
              <a:t/>
            </a:r>
            <a:br>
              <a:rPr lang="en-US" dirty="0" smtClean="0">
                <a:latin typeface="+mn-lt"/>
                <a:ea typeface="+mn-ea"/>
                <a:cs typeface="+mn-cs"/>
              </a:rPr>
            </a:br>
            <a:r>
              <a:rPr lang="en-US" dirty="0" smtClean="0">
                <a:latin typeface="+mn-lt"/>
                <a:ea typeface="+mn-ea"/>
                <a:cs typeface="+mn-cs"/>
              </a:rPr>
              <a:t>Once the study is over, and (I assume) the results are positive, we’ll continue with the power policy. People can also shut their computers down if they like.</a:t>
            </a:r>
          </a:p>
          <a:p>
            <a:pPr>
              <a:defRPr/>
            </a:pPr>
            <a:r>
              <a:rPr lang="en-US" dirty="0" smtClean="0">
                <a:latin typeface="+mn-lt"/>
                <a:ea typeface="+mn-ea"/>
                <a:cs typeface="+mn-cs"/>
              </a:rPr>
              <a:t> </a:t>
            </a:r>
          </a:p>
          <a:p>
            <a:pPr>
              <a:defRPr/>
            </a:pPr>
            <a:r>
              <a:rPr lang="en-US" dirty="0" smtClean="0">
                <a:latin typeface="+mn-lt"/>
                <a:ea typeface="+mn-ea"/>
                <a:cs typeface="+mn-cs"/>
              </a:rPr>
              <a:t>This is intended to give us evidence of possible power savings not only for the SoE but for IUB and IU overall. We are working with UITS and the Sustainability office to then write up a “grant”. It’s possible that if we can prove we are really shutting computers down via a managed process, we may be able to get rebates from the power companies. So, besides the savings in CO2, we will reduce IU’s electricity bill and may get additional savings.</a:t>
            </a:r>
          </a:p>
          <a:p>
            <a:pPr>
              <a:defRPr/>
            </a:pPr>
            <a:endParaRPr lang="en-US" dirty="0">
              <a:cs typeface="+mn-cs"/>
            </a:endParaRPr>
          </a:p>
        </p:txBody>
      </p:sp>
      <p:sp>
        <p:nvSpPr>
          <p:cNvPr id="26627" name="Slide Number Placeholder 3"/>
          <p:cNvSpPr>
            <a:spLocks noGrp="1"/>
          </p:cNvSpPr>
          <p:nvPr>
            <p:ph type="sldNum" sz="quarter" idx="5"/>
          </p:nvPr>
        </p:nvSpPr>
        <p:spPr>
          <a:noFill/>
        </p:spPr>
        <p:txBody>
          <a:bodyPr/>
          <a:lstStyle/>
          <a:p>
            <a:fld id="{ED069DEA-9D22-49EE-9801-6F7B079992CB}" type="slidenum">
              <a:rPr lang="en-US" smtClean="0">
                <a:ea typeface="ＭＳ Ｐゴシック"/>
                <a:cs typeface="ＭＳ Ｐゴシック"/>
              </a:rPr>
              <a:pPr/>
              <a:t>10</a:t>
            </a:fld>
            <a:endParaRPr lang="en-US" smtClean="0">
              <a:ea typeface="ＭＳ Ｐゴシック"/>
              <a:cs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latin typeface="+mn-lt"/>
                <a:ea typeface="+mn-ea"/>
                <a:cs typeface="+mn-cs"/>
              </a:rPr>
              <a:t>ELPS – 71%</a:t>
            </a:r>
          </a:p>
          <a:p>
            <a:pPr>
              <a:defRPr/>
            </a:pPr>
            <a:r>
              <a:rPr lang="en-US" dirty="0" smtClean="0">
                <a:latin typeface="+mn-lt"/>
                <a:ea typeface="+mn-ea"/>
                <a:cs typeface="+mn-cs"/>
              </a:rPr>
              <a:t>IST – 70%</a:t>
            </a:r>
          </a:p>
          <a:p>
            <a:pPr>
              <a:defRPr/>
            </a:pPr>
            <a:r>
              <a:rPr lang="en-US" dirty="0" smtClean="0">
                <a:latin typeface="+mn-lt"/>
                <a:ea typeface="+mn-ea"/>
                <a:cs typeface="+mn-cs"/>
              </a:rPr>
              <a:t>CEP</a:t>
            </a:r>
            <a:r>
              <a:rPr lang="en-US" dirty="0" smtClean="0">
                <a:cs typeface="+mn-cs"/>
              </a:rPr>
              <a:t> </a:t>
            </a:r>
            <a:r>
              <a:rPr lang="en-US" dirty="0" smtClean="0">
                <a:latin typeface="+mn-lt"/>
                <a:ea typeface="+mn-ea"/>
                <a:cs typeface="+mn-cs"/>
              </a:rPr>
              <a:t>67%</a:t>
            </a:r>
            <a:r>
              <a:rPr lang="en-US" dirty="0" smtClean="0">
                <a:cs typeface="+mn-cs"/>
              </a:rPr>
              <a:t> </a:t>
            </a:r>
          </a:p>
          <a:p>
            <a:pPr>
              <a:defRPr/>
            </a:pPr>
            <a:r>
              <a:rPr lang="en-US" dirty="0" smtClean="0">
                <a:latin typeface="+mn-lt"/>
                <a:ea typeface="+mn-ea"/>
                <a:cs typeface="+mn-cs"/>
              </a:rPr>
              <a:t>IST</a:t>
            </a:r>
            <a:r>
              <a:rPr lang="en-US" dirty="0" smtClean="0">
                <a:cs typeface="+mn-cs"/>
              </a:rPr>
              <a:t> </a:t>
            </a:r>
            <a:r>
              <a:rPr lang="en-US" dirty="0" smtClean="0">
                <a:latin typeface="+mn-lt"/>
                <a:ea typeface="+mn-ea"/>
                <a:cs typeface="+mn-cs"/>
              </a:rPr>
              <a:t>70%</a:t>
            </a:r>
          </a:p>
          <a:p>
            <a:pPr eaLnBrk="1" fontAlgn="auto" hangingPunct="1">
              <a:spcBef>
                <a:spcPts val="0"/>
              </a:spcBef>
              <a:spcAft>
                <a:spcPts val="0"/>
              </a:spcAft>
              <a:defRPr/>
            </a:pPr>
            <a:r>
              <a:rPr lang="en-US" dirty="0" smtClean="0">
                <a:cs typeface="+mn-cs"/>
              </a:rPr>
              <a:t> </a:t>
            </a:r>
            <a:r>
              <a:rPr lang="en-US" dirty="0" smtClean="0">
                <a:latin typeface="+mn-lt"/>
                <a:ea typeface="+mn-ea"/>
                <a:cs typeface="+mn-cs"/>
              </a:rPr>
              <a:t>lcle</a:t>
            </a:r>
            <a:r>
              <a:rPr lang="en-US" dirty="0" smtClean="0">
                <a:cs typeface="+mn-cs"/>
              </a:rPr>
              <a:t> </a:t>
            </a:r>
            <a:r>
              <a:rPr lang="en-US" dirty="0" smtClean="0">
                <a:latin typeface="+mn-lt"/>
                <a:ea typeface="+mn-ea"/>
                <a:cs typeface="+mn-cs"/>
              </a:rPr>
              <a:t>43%</a:t>
            </a:r>
            <a:r>
              <a:rPr lang="en-US" dirty="0" smtClean="0">
                <a:cs typeface="+mn-cs"/>
              </a:rPr>
              <a:t> </a:t>
            </a:r>
          </a:p>
          <a:p>
            <a:pPr>
              <a:defRPr/>
            </a:pPr>
            <a:r>
              <a:rPr lang="en-US" dirty="0" smtClean="0">
                <a:latin typeface="+mn-lt"/>
                <a:ea typeface="+mn-ea"/>
                <a:cs typeface="+mn-cs"/>
              </a:rPr>
              <a:t>C and I</a:t>
            </a:r>
            <a:r>
              <a:rPr lang="en-US" dirty="0" smtClean="0">
                <a:cs typeface="+mn-cs"/>
              </a:rPr>
              <a:t> </a:t>
            </a:r>
            <a:r>
              <a:rPr lang="en-US" dirty="0" smtClean="0">
                <a:latin typeface="+mn-lt"/>
                <a:ea typeface="+mn-ea"/>
                <a:cs typeface="+mn-cs"/>
              </a:rPr>
              <a:t>42%</a:t>
            </a:r>
            <a:r>
              <a:rPr lang="en-US" dirty="0" smtClean="0">
                <a:cs typeface="+mn-cs"/>
              </a:rPr>
              <a:t> </a:t>
            </a:r>
          </a:p>
        </p:txBody>
      </p:sp>
      <p:sp>
        <p:nvSpPr>
          <p:cNvPr id="28675" name="Slide Number Placeholder 3"/>
          <p:cNvSpPr>
            <a:spLocks noGrp="1"/>
          </p:cNvSpPr>
          <p:nvPr>
            <p:ph type="sldNum" sz="quarter" idx="5"/>
          </p:nvPr>
        </p:nvSpPr>
        <p:spPr>
          <a:noFill/>
        </p:spPr>
        <p:txBody>
          <a:bodyPr/>
          <a:lstStyle/>
          <a:p>
            <a:fld id="{4A499B10-5C3E-4C50-9833-94D216966C60}" type="slidenum">
              <a:rPr lang="en-US" smtClean="0">
                <a:ea typeface="ＭＳ Ｐゴシック"/>
                <a:cs typeface="ＭＳ Ｐゴシック"/>
              </a:rPr>
              <a:pPr/>
              <a:t>11</a:t>
            </a:fld>
            <a:endParaRPr lang="en-US" smtClean="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a:ln/>
        </p:spPr>
      </p:sp>
      <p:sp>
        <p:nvSpPr>
          <p:cNvPr id="30722" name="Notes Placeholder 2"/>
          <p:cNvSpPr>
            <a:spLocks noGrp="1"/>
          </p:cNvSpPr>
          <p:nvPr>
            <p:ph type="body" idx="1"/>
          </p:nvPr>
        </p:nvSpPr>
        <p:spPr>
          <a:noFill/>
          <a:ln/>
        </p:spPr>
        <p:txBody>
          <a:bodyPr/>
          <a:lstStyle/>
          <a:p>
            <a:endParaRPr lang="en-US" smtClean="0">
              <a:ea typeface="ＭＳ Ｐゴシック"/>
            </a:endParaRPr>
          </a:p>
        </p:txBody>
      </p:sp>
      <p:sp>
        <p:nvSpPr>
          <p:cNvPr id="30723" name="Slide Number Placeholder 3"/>
          <p:cNvSpPr>
            <a:spLocks noGrp="1"/>
          </p:cNvSpPr>
          <p:nvPr>
            <p:ph type="sldNum" sz="quarter" idx="5"/>
          </p:nvPr>
        </p:nvSpPr>
        <p:spPr>
          <a:noFill/>
        </p:spPr>
        <p:txBody>
          <a:bodyPr/>
          <a:lstStyle/>
          <a:p>
            <a:fld id="{CC451F47-E193-4032-902F-FBC36C221CC9}" type="slidenum">
              <a:rPr lang="en-US" smtClean="0">
                <a:ea typeface="ＭＳ Ｐゴシック"/>
                <a:cs typeface="ＭＳ Ｐゴシック"/>
              </a:rPr>
              <a:pPr/>
              <a:t>12</a:t>
            </a:fld>
            <a:endParaRPr lang="en-US"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52"/>
          <p:cNvSpPr>
            <a:spLocks noChangeArrowheads="1"/>
          </p:cNvSpPr>
          <p:nvPr/>
        </p:nvSpPr>
        <p:spPr bwMode="auto">
          <a:xfrm>
            <a:off x="0" y="0"/>
            <a:ext cx="9144000" cy="4648200"/>
          </a:xfrm>
          <a:prstGeom prst="rect">
            <a:avLst/>
          </a:prstGeom>
          <a:solidFill>
            <a:schemeClr val="accent1"/>
          </a:solidFill>
          <a:ln w="9525">
            <a:noFill/>
            <a:miter lim="800000"/>
            <a:headEnd/>
            <a:tailEnd/>
          </a:ln>
        </p:spPr>
        <p:txBody>
          <a:bodyPr wrap="none" anchor="ctr"/>
          <a:lstStyle/>
          <a:p>
            <a:pPr eaLnBrk="0" hangingPunct="0">
              <a:defRPr/>
            </a:pPr>
            <a:endParaRPr lang="en-US" dirty="0">
              <a:ea typeface="ＭＳ Ｐゴシック" pitchFamily="1" charset="-128"/>
              <a:cs typeface="+mn-cs"/>
            </a:endParaRPr>
          </a:p>
        </p:txBody>
      </p:sp>
      <p:sp>
        <p:nvSpPr>
          <p:cNvPr id="5" name="Line 24"/>
          <p:cNvSpPr>
            <a:spLocks noChangeShapeType="1"/>
          </p:cNvSpPr>
          <p:nvPr/>
        </p:nvSpPr>
        <p:spPr bwMode="auto">
          <a:xfrm>
            <a:off x="2106613" y="2551113"/>
            <a:ext cx="4903787" cy="0"/>
          </a:xfrm>
          <a:prstGeom prst="line">
            <a:avLst/>
          </a:prstGeom>
          <a:noFill/>
          <a:ln w="9525">
            <a:solidFill>
              <a:schemeClr val="bg1"/>
            </a:solidFill>
            <a:round/>
            <a:headEnd/>
            <a:tailEnd/>
          </a:ln>
        </p:spPr>
        <p:txBody>
          <a:bodyPr wrap="none" anchor="ctr"/>
          <a:lstStyle/>
          <a:p>
            <a:pPr eaLnBrk="0" hangingPunct="0">
              <a:defRPr/>
            </a:pPr>
            <a:endParaRPr lang="en-US" dirty="0">
              <a:ea typeface="ＭＳ Ｐゴシック" pitchFamily="1" charset="-128"/>
              <a:cs typeface="+mn-cs"/>
            </a:endParaRPr>
          </a:p>
        </p:txBody>
      </p:sp>
      <p:sp>
        <p:nvSpPr>
          <p:cNvPr id="6" name="Line 53"/>
          <p:cNvSpPr>
            <a:spLocks noChangeShapeType="1"/>
          </p:cNvSpPr>
          <p:nvPr/>
        </p:nvSpPr>
        <p:spPr bwMode="auto">
          <a:xfrm>
            <a:off x="0" y="4648200"/>
            <a:ext cx="9144000" cy="0"/>
          </a:xfrm>
          <a:prstGeom prst="line">
            <a:avLst/>
          </a:prstGeom>
          <a:noFill/>
          <a:ln w="47625">
            <a:solidFill>
              <a:schemeClr val="tx1"/>
            </a:solidFill>
            <a:round/>
            <a:headEnd/>
            <a:tailEnd/>
          </a:ln>
        </p:spPr>
        <p:txBody>
          <a:bodyPr wrap="none" anchor="ctr"/>
          <a:lstStyle/>
          <a:p>
            <a:pPr eaLnBrk="0" hangingPunct="0">
              <a:defRPr/>
            </a:pPr>
            <a:endParaRPr lang="en-US" dirty="0">
              <a:ea typeface="ＭＳ Ｐゴシック" pitchFamily="1" charset="-128"/>
              <a:cs typeface="+mn-cs"/>
            </a:endParaRPr>
          </a:p>
        </p:txBody>
      </p:sp>
      <p:sp>
        <p:nvSpPr>
          <p:cNvPr id="3075" name="Rectangle 3"/>
          <p:cNvSpPr>
            <a:spLocks noGrp="1" noChangeArrowheads="1"/>
          </p:cNvSpPr>
          <p:nvPr>
            <p:ph type="subTitle" idx="1"/>
          </p:nvPr>
        </p:nvSpPr>
        <p:spPr>
          <a:xfrm>
            <a:off x="457200" y="1763713"/>
            <a:ext cx="8226425" cy="508000"/>
          </a:xfrm>
        </p:spPr>
        <p:txBody>
          <a:bodyPr anchor="ctr"/>
          <a:lstStyle>
            <a:lvl1pPr marL="0" indent="0" algn="ctr">
              <a:buFontTx/>
              <a:buNone/>
              <a:defRPr>
                <a:solidFill>
                  <a:schemeClr val="bg1"/>
                </a:solidFill>
              </a:defRPr>
            </a:lvl1pPr>
          </a:lstStyle>
          <a:p>
            <a:r>
              <a:rPr lang="en-US"/>
              <a:t>Click to edit Master subtitle style</a:t>
            </a:r>
          </a:p>
        </p:txBody>
      </p:sp>
      <p:sp>
        <p:nvSpPr>
          <p:cNvPr id="3091" name="Rectangle 19"/>
          <p:cNvSpPr>
            <a:spLocks noGrp="1" noChangeArrowheads="1"/>
          </p:cNvSpPr>
          <p:nvPr>
            <p:ph type="ctrTitle" sz="quarter"/>
          </p:nvPr>
        </p:nvSpPr>
        <p:spPr>
          <a:xfrm>
            <a:off x="455613" y="1014413"/>
            <a:ext cx="8226425" cy="776287"/>
          </a:xfrm>
        </p:spPr>
        <p:txBody>
          <a:bodyPr/>
          <a:lstStyle>
            <a:lvl1pPr algn="ctr">
              <a:defRPr sz="4200" b="0">
                <a:solidFill>
                  <a:schemeClr val="bg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C616C9-CEC1-40F7-85A5-60C21C537B2C}" type="datetime4">
              <a:rPr lang="en-US"/>
              <a:pPr>
                <a:defRPr/>
              </a:pPr>
              <a:t>July 20, 2009</a:t>
            </a:fld>
            <a:endParaRPr lang="en-US" sz="1400" i="1" dirty="0"/>
          </a:p>
        </p:txBody>
      </p:sp>
      <p:sp>
        <p:nvSpPr>
          <p:cNvPr id="5" name="Footer Placeholder 4"/>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11213"/>
            <a:ext cx="1778000" cy="5080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811213"/>
            <a:ext cx="5181600" cy="508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11D774-9313-4B4A-A4EE-927B83A4EFC8}" type="datetime4">
              <a:rPr lang="en-US"/>
              <a:pPr>
                <a:defRPr/>
              </a:pPr>
              <a:t>July 20, 2009</a:t>
            </a:fld>
            <a:endParaRPr lang="en-US" sz="1400" i="1" dirty="0"/>
          </a:p>
        </p:txBody>
      </p:sp>
      <p:sp>
        <p:nvSpPr>
          <p:cNvPr id="5" name="Footer Placeholder 4"/>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137294-D135-4EBA-A664-F1A8FFA683FE}" type="datetime4">
              <a:rPr lang="en-US"/>
              <a:pPr>
                <a:defRPr/>
              </a:pPr>
              <a:t>July 20, 2009</a:t>
            </a:fld>
            <a:endParaRPr lang="en-US" sz="1400" i="1" dirty="0"/>
          </a:p>
        </p:txBody>
      </p:sp>
      <p:sp>
        <p:nvSpPr>
          <p:cNvPr id="5" name="Footer Placeholder 4"/>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BD78AB1-9162-43AB-954D-ACE552BE420D}" type="datetime4">
              <a:rPr lang="en-US"/>
              <a:pPr>
                <a:defRPr/>
              </a:pPr>
              <a:t>July 20, 2009</a:t>
            </a:fld>
            <a:endParaRPr lang="en-US" sz="1400" i="1" dirty="0"/>
          </a:p>
        </p:txBody>
      </p:sp>
      <p:sp>
        <p:nvSpPr>
          <p:cNvPr id="5" name="Footer Placeholder 4"/>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5588" y="1852613"/>
            <a:ext cx="3478212"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56200" y="1852613"/>
            <a:ext cx="3479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22D40438-7E1B-449D-BFF2-637DE40C4404}" type="datetime4">
              <a:rPr lang="en-US"/>
              <a:pPr>
                <a:defRPr/>
              </a:pPr>
              <a:t>July 20, 2009</a:t>
            </a:fld>
            <a:endParaRPr lang="en-US" sz="1400" i="1" dirty="0"/>
          </a:p>
        </p:txBody>
      </p:sp>
      <p:sp>
        <p:nvSpPr>
          <p:cNvPr id="6" name="Footer Placeholder 5"/>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C67F17E9-8E4C-4E67-BA19-23BD28BB614F}" type="datetime4">
              <a:rPr lang="en-US"/>
              <a:pPr>
                <a:defRPr/>
              </a:pPr>
              <a:t>July 20, 2009</a:t>
            </a:fld>
            <a:endParaRPr lang="en-US" sz="1400" i="1" dirty="0"/>
          </a:p>
        </p:txBody>
      </p:sp>
      <p:sp>
        <p:nvSpPr>
          <p:cNvPr id="8" name="Footer Placeholder 7"/>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F1E884D8-DD2D-4338-BD08-D1A41C1EA3F3}" type="datetime4">
              <a:rPr lang="en-US"/>
              <a:pPr>
                <a:defRPr/>
              </a:pPr>
              <a:t>July 20, 2009</a:t>
            </a:fld>
            <a:endParaRPr lang="en-US" sz="1400" i="1" dirty="0"/>
          </a:p>
        </p:txBody>
      </p:sp>
      <p:sp>
        <p:nvSpPr>
          <p:cNvPr id="4" name="Footer Placeholder 3"/>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4C1E66A1-E4F6-4EE1-B712-B2F36394D270}" type="datetime4">
              <a:rPr lang="en-US"/>
              <a:pPr>
                <a:defRPr/>
              </a:pPr>
              <a:t>July 20, 2009</a:t>
            </a:fld>
            <a:endParaRPr lang="en-US" sz="1400" i="1" dirty="0"/>
          </a:p>
        </p:txBody>
      </p:sp>
      <p:sp>
        <p:nvSpPr>
          <p:cNvPr id="3" name="Footer Placeholder 2"/>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E178882-2A3B-4581-826E-773E6354DADD}" type="datetime4">
              <a:rPr lang="en-US"/>
              <a:pPr>
                <a:defRPr/>
              </a:pPr>
              <a:t>July 20, 2009</a:t>
            </a:fld>
            <a:endParaRPr lang="en-US" sz="1400" i="1" dirty="0"/>
          </a:p>
        </p:txBody>
      </p:sp>
      <p:sp>
        <p:nvSpPr>
          <p:cNvPr id="6" name="Footer Placeholder 5"/>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0065E23-A51C-4582-8392-2047EC89AC62}" type="datetime4">
              <a:rPr lang="en-US"/>
              <a:pPr>
                <a:defRPr/>
              </a:pPr>
              <a:t>July 20, 2009</a:t>
            </a:fld>
            <a:endParaRPr lang="en-US" sz="1400" i="1" dirty="0"/>
          </a:p>
        </p:txBody>
      </p:sp>
      <p:sp>
        <p:nvSpPr>
          <p:cNvPr id="6" name="Footer Placeholder 5"/>
          <p:cNvSpPr>
            <a:spLocks noGrp="1"/>
          </p:cNvSpPr>
          <p:nvPr>
            <p:ph type="ftr" sz="quarter" idx="11"/>
          </p:nvPr>
        </p:nvSpPr>
        <p:spPr/>
        <p:txBody>
          <a:bodyPr/>
          <a:lstStyle>
            <a:lvl1pPr>
              <a:defRPr dirty="0"/>
            </a:lvl1pPr>
          </a:lstStyle>
          <a:p>
            <a:pPr>
              <a:defRPr/>
            </a:pPr>
            <a:r>
              <a:rPr lang="en-US"/>
              <a:t>Spring Faculty Meeting</a:t>
            </a:r>
            <a:endParaRPr lang="en-US" sz="1400" i="1"/>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3" name="Rectangle 39"/>
          <p:cNvSpPr>
            <a:spLocks noChangeArrowheads="1"/>
          </p:cNvSpPr>
          <p:nvPr/>
        </p:nvSpPr>
        <p:spPr bwMode="auto">
          <a:xfrm>
            <a:off x="0" y="6172200"/>
            <a:ext cx="9144000" cy="685800"/>
          </a:xfrm>
          <a:prstGeom prst="rect">
            <a:avLst/>
          </a:prstGeom>
          <a:solidFill>
            <a:schemeClr val="accent1"/>
          </a:solidFill>
          <a:ln w="9525">
            <a:noFill/>
            <a:miter lim="800000"/>
            <a:headEnd/>
            <a:tailEnd/>
          </a:ln>
        </p:spPr>
        <p:txBody>
          <a:bodyPr wrap="none" anchor="ctr"/>
          <a:lstStyle/>
          <a:p>
            <a:pPr eaLnBrk="0" hangingPunct="0">
              <a:defRPr/>
            </a:pPr>
            <a:endParaRPr lang="en-US" dirty="0">
              <a:ea typeface="ＭＳ Ｐゴシック" pitchFamily="1" charset="-128"/>
              <a:cs typeface="+mn-cs"/>
            </a:endParaRPr>
          </a:p>
        </p:txBody>
      </p:sp>
      <p:sp>
        <p:nvSpPr>
          <p:cNvPr id="1027" name="Rectangle 2"/>
          <p:cNvSpPr>
            <a:spLocks noGrp="1" noChangeArrowheads="1"/>
          </p:cNvSpPr>
          <p:nvPr>
            <p:ph type="title"/>
          </p:nvPr>
        </p:nvSpPr>
        <p:spPr bwMode="auto">
          <a:xfrm>
            <a:off x="1524000" y="811213"/>
            <a:ext cx="71104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1525588" y="1852613"/>
            <a:ext cx="7110412"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2" name="Rectangle 18"/>
          <p:cNvSpPr>
            <a:spLocks noGrp="1" noChangeArrowheads="1"/>
          </p:cNvSpPr>
          <p:nvPr>
            <p:ph type="dt" sz="half" idx="2"/>
          </p:nvPr>
        </p:nvSpPr>
        <p:spPr bwMode="auto">
          <a:xfrm>
            <a:off x="7315200" y="152400"/>
            <a:ext cx="16002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i="0">
                <a:ea typeface="ＭＳ Ｐゴシック" pitchFamily="1" charset="-128"/>
                <a:cs typeface="+mn-cs"/>
              </a:defRPr>
            </a:lvl1pPr>
          </a:lstStyle>
          <a:p>
            <a:pPr>
              <a:defRPr/>
            </a:pPr>
            <a:fld id="{AEF9553E-13E1-4844-9084-ABA9D9E7BC82}" type="datetime4">
              <a:rPr lang="en-US"/>
              <a:pPr>
                <a:defRPr/>
              </a:pPr>
              <a:t>July 20, 2009</a:t>
            </a:fld>
            <a:endParaRPr lang="en-US" sz="1400" dirty="0"/>
          </a:p>
        </p:txBody>
      </p:sp>
      <p:sp>
        <p:nvSpPr>
          <p:cNvPr id="1043" name="Rectangle 19"/>
          <p:cNvSpPr>
            <a:spLocks noGrp="1" noChangeArrowheads="1"/>
          </p:cNvSpPr>
          <p:nvPr>
            <p:ph type="ftr" sz="quarter" idx="3"/>
          </p:nvPr>
        </p:nvSpPr>
        <p:spPr bwMode="auto">
          <a:xfrm>
            <a:off x="228600" y="152400"/>
            <a:ext cx="49530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i="0" dirty="0">
                <a:ea typeface="ＭＳ Ｐゴシック" pitchFamily="1" charset="-128"/>
                <a:cs typeface="+mn-cs"/>
              </a:defRPr>
            </a:lvl1pPr>
          </a:lstStyle>
          <a:p>
            <a:pPr>
              <a:defRPr/>
            </a:pPr>
            <a:r>
              <a:rPr lang="en-US"/>
              <a:t>Spring Faculty Meeting</a:t>
            </a:r>
            <a:endParaRPr lang="en-US" sz="1400"/>
          </a:p>
        </p:txBody>
      </p:sp>
      <p:sp>
        <p:nvSpPr>
          <p:cNvPr id="1060" name="Line 36"/>
          <p:cNvSpPr>
            <a:spLocks noChangeShapeType="1"/>
          </p:cNvSpPr>
          <p:nvPr/>
        </p:nvSpPr>
        <p:spPr bwMode="auto">
          <a:xfrm>
            <a:off x="0" y="442913"/>
            <a:ext cx="9144000" cy="0"/>
          </a:xfrm>
          <a:prstGeom prst="line">
            <a:avLst/>
          </a:prstGeom>
          <a:noFill/>
          <a:ln w="9525">
            <a:solidFill>
              <a:schemeClr val="bg2"/>
            </a:solidFill>
            <a:round/>
            <a:headEnd/>
            <a:tailEnd/>
          </a:ln>
        </p:spPr>
        <p:txBody>
          <a:bodyPr wrap="none" anchor="ctr"/>
          <a:lstStyle/>
          <a:p>
            <a:pPr eaLnBrk="0" hangingPunct="0">
              <a:defRPr/>
            </a:pPr>
            <a:endParaRPr lang="en-US" dirty="0">
              <a:ea typeface="ＭＳ Ｐゴシック" pitchFamily="1" charset="-128"/>
              <a:cs typeface="+mn-cs"/>
            </a:endParaRPr>
          </a:p>
        </p:txBody>
      </p:sp>
      <p:sp>
        <p:nvSpPr>
          <p:cNvPr id="1061" name="Line 37"/>
          <p:cNvSpPr>
            <a:spLocks noChangeShapeType="1"/>
          </p:cNvSpPr>
          <p:nvPr/>
        </p:nvSpPr>
        <p:spPr bwMode="auto">
          <a:xfrm>
            <a:off x="0" y="6156325"/>
            <a:ext cx="9144000" cy="0"/>
          </a:xfrm>
          <a:prstGeom prst="line">
            <a:avLst/>
          </a:prstGeom>
          <a:noFill/>
          <a:ln w="47625">
            <a:solidFill>
              <a:schemeClr val="tx1"/>
            </a:solidFill>
            <a:round/>
            <a:headEnd/>
            <a:tailEnd/>
          </a:ln>
        </p:spPr>
        <p:txBody>
          <a:bodyPr wrap="none" anchor="ctr"/>
          <a:lstStyle/>
          <a:p>
            <a:pPr eaLnBrk="0" hangingPunct="0">
              <a:defRPr/>
            </a:pPr>
            <a:endParaRPr lang="en-US" dirty="0">
              <a:ea typeface="ＭＳ Ｐゴシック" pitchFamily="1" charset="-128"/>
              <a:cs typeface="+mn-cs"/>
            </a:endParaRPr>
          </a:p>
        </p:txBody>
      </p:sp>
      <p:pic>
        <p:nvPicPr>
          <p:cNvPr id="1033" name="Picture 40" descr="iu_h_wh"/>
          <p:cNvPicPr>
            <a:picLocks noChangeAspect="1" noChangeArrowheads="1"/>
          </p:cNvPicPr>
          <p:nvPr/>
        </p:nvPicPr>
        <p:blipFill>
          <a:blip r:embed="rId13"/>
          <a:srcRect/>
          <a:stretch>
            <a:fillRect/>
          </a:stretch>
        </p:blipFill>
        <p:spPr bwMode="auto">
          <a:xfrm>
            <a:off x="381000" y="6324600"/>
            <a:ext cx="2209800" cy="368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p:txStyles>
    <p:titleStyle>
      <a:lvl1pPr algn="l" rtl="0" eaLnBrk="0" fontAlgn="base" hangingPunct="0">
        <a:spcBef>
          <a:spcPct val="0"/>
        </a:spcBef>
        <a:spcAft>
          <a:spcPct val="0"/>
        </a:spcAft>
        <a:defRPr sz="3400" b="1">
          <a:solidFill>
            <a:schemeClr val="accent1"/>
          </a:solidFill>
          <a:latin typeface="+mj-lt"/>
          <a:ea typeface="+mj-ea"/>
          <a:cs typeface="ＭＳ Ｐゴシック"/>
        </a:defRPr>
      </a:lvl1pPr>
      <a:lvl2pPr algn="l" rtl="0" eaLnBrk="0" fontAlgn="base" hangingPunct="0">
        <a:spcBef>
          <a:spcPct val="0"/>
        </a:spcBef>
        <a:spcAft>
          <a:spcPct val="0"/>
        </a:spcAft>
        <a:defRPr sz="3400" b="1">
          <a:solidFill>
            <a:schemeClr val="accent1"/>
          </a:solidFill>
          <a:latin typeface="Arial" charset="0"/>
          <a:ea typeface="ＭＳ Ｐゴシック" pitchFamily="1" charset="-128"/>
          <a:cs typeface="ＭＳ Ｐゴシック"/>
        </a:defRPr>
      </a:lvl2pPr>
      <a:lvl3pPr algn="l" rtl="0" eaLnBrk="0" fontAlgn="base" hangingPunct="0">
        <a:spcBef>
          <a:spcPct val="0"/>
        </a:spcBef>
        <a:spcAft>
          <a:spcPct val="0"/>
        </a:spcAft>
        <a:defRPr sz="3400" b="1">
          <a:solidFill>
            <a:schemeClr val="accent1"/>
          </a:solidFill>
          <a:latin typeface="Arial" charset="0"/>
          <a:ea typeface="ＭＳ Ｐゴシック" pitchFamily="1" charset="-128"/>
          <a:cs typeface="ＭＳ Ｐゴシック"/>
        </a:defRPr>
      </a:lvl3pPr>
      <a:lvl4pPr algn="l" rtl="0" eaLnBrk="0" fontAlgn="base" hangingPunct="0">
        <a:spcBef>
          <a:spcPct val="0"/>
        </a:spcBef>
        <a:spcAft>
          <a:spcPct val="0"/>
        </a:spcAft>
        <a:defRPr sz="3400" b="1">
          <a:solidFill>
            <a:schemeClr val="accent1"/>
          </a:solidFill>
          <a:latin typeface="Arial" charset="0"/>
          <a:ea typeface="ＭＳ Ｐゴシック" pitchFamily="1" charset="-128"/>
          <a:cs typeface="ＭＳ Ｐゴシック"/>
        </a:defRPr>
      </a:lvl4pPr>
      <a:lvl5pPr algn="l" rtl="0" eaLnBrk="0" fontAlgn="base" hangingPunct="0">
        <a:spcBef>
          <a:spcPct val="0"/>
        </a:spcBef>
        <a:spcAft>
          <a:spcPct val="0"/>
        </a:spcAft>
        <a:defRPr sz="3400" b="1">
          <a:solidFill>
            <a:schemeClr val="accent1"/>
          </a:solidFill>
          <a:latin typeface="Arial" charset="0"/>
          <a:ea typeface="ＭＳ Ｐゴシック" pitchFamily="1" charset="-128"/>
          <a:cs typeface="ＭＳ Ｐゴシック"/>
        </a:defRPr>
      </a:lvl5pPr>
      <a:lvl6pPr marL="457200" algn="l" rtl="0" fontAlgn="base">
        <a:spcBef>
          <a:spcPct val="0"/>
        </a:spcBef>
        <a:spcAft>
          <a:spcPct val="0"/>
        </a:spcAft>
        <a:defRPr sz="3400" b="1">
          <a:solidFill>
            <a:schemeClr val="accent1"/>
          </a:solidFill>
          <a:latin typeface="Arial" charset="0"/>
          <a:ea typeface="ＭＳ Ｐゴシック" pitchFamily="1" charset="-128"/>
        </a:defRPr>
      </a:lvl6pPr>
      <a:lvl7pPr marL="914400" algn="l" rtl="0" fontAlgn="base">
        <a:spcBef>
          <a:spcPct val="0"/>
        </a:spcBef>
        <a:spcAft>
          <a:spcPct val="0"/>
        </a:spcAft>
        <a:defRPr sz="3400" b="1">
          <a:solidFill>
            <a:schemeClr val="accent1"/>
          </a:solidFill>
          <a:latin typeface="Arial" charset="0"/>
          <a:ea typeface="ＭＳ Ｐゴシック" pitchFamily="1" charset="-128"/>
        </a:defRPr>
      </a:lvl7pPr>
      <a:lvl8pPr marL="1371600" algn="l" rtl="0" fontAlgn="base">
        <a:spcBef>
          <a:spcPct val="0"/>
        </a:spcBef>
        <a:spcAft>
          <a:spcPct val="0"/>
        </a:spcAft>
        <a:defRPr sz="3400" b="1">
          <a:solidFill>
            <a:schemeClr val="accent1"/>
          </a:solidFill>
          <a:latin typeface="Arial" charset="0"/>
          <a:ea typeface="ＭＳ Ｐゴシック" pitchFamily="1" charset="-128"/>
        </a:defRPr>
      </a:lvl8pPr>
      <a:lvl9pPr marL="1828800" algn="l" rtl="0" fontAlgn="base">
        <a:spcBef>
          <a:spcPct val="0"/>
        </a:spcBef>
        <a:spcAft>
          <a:spcPct val="0"/>
        </a:spcAft>
        <a:defRPr sz="3400" b="1">
          <a:solidFill>
            <a:schemeClr val="accent1"/>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ies.ed.gov/fundi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noChangeArrowheads="1"/>
          </p:cNvSpPr>
          <p:nvPr>
            <p:ph type="subTitle" idx="1"/>
          </p:nvPr>
        </p:nvSpPr>
        <p:spPr>
          <a:xfrm>
            <a:off x="457200" y="1905000"/>
            <a:ext cx="8226425" cy="1371600"/>
          </a:xfrm>
        </p:spPr>
        <p:txBody>
          <a:bodyPr/>
          <a:lstStyle/>
          <a:p>
            <a:pPr eaLnBrk="1" hangingPunct="1"/>
            <a:r>
              <a:rPr lang="en-US" i="1" smtClean="0"/>
              <a:t>Bloomington / IUPUI</a:t>
            </a:r>
          </a:p>
          <a:p>
            <a:pPr eaLnBrk="1" hangingPunct="1"/>
            <a:r>
              <a:rPr lang="en-US" i="1" smtClean="0"/>
              <a:t>April 3, 2009</a:t>
            </a:r>
          </a:p>
        </p:txBody>
      </p:sp>
      <p:sp>
        <p:nvSpPr>
          <p:cNvPr id="14338" name="Text Box 7"/>
          <p:cNvSpPr>
            <a:spLocks noGrp="1" noChangeArrowheads="1"/>
          </p:cNvSpPr>
          <p:nvPr>
            <p:ph type="ctrTitle"/>
          </p:nvPr>
        </p:nvSpPr>
        <p:spPr/>
        <p:txBody>
          <a:bodyPr/>
          <a:lstStyle/>
          <a:p>
            <a:r>
              <a:rPr lang="en-US" sz="4400" smtClean="0"/>
              <a:t>Spring Faculty Meeting</a:t>
            </a:r>
            <a:endParaRPr lang="en-US" sz="4400" smtClean="0">
              <a:solidFill>
                <a:schemeClr val="tx1"/>
              </a:solidFill>
            </a:endParaRPr>
          </a:p>
        </p:txBody>
      </p:sp>
      <p:sp>
        <p:nvSpPr>
          <p:cNvPr id="14339" name="Text Box 10"/>
          <p:cNvSpPr txBox="1">
            <a:spLocks noChangeArrowheads="1"/>
          </p:cNvSpPr>
          <p:nvPr/>
        </p:nvSpPr>
        <p:spPr bwMode="auto">
          <a:xfrm>
            <a:off x="455613" y="2868613"/>
            <a:ext cx="8226425" cy="457200"/>
          </a:xfrm>
          <a:prstGeom prst="rect">
            <a:avLst/>
          </a:prstGeom>
          <a:noFill/>
          <a:ln w="9525">
            <a:noFill/>
            <a:miter lim="800000"/>
            <a:headEnd/>
            <a:tailEnd/>
          </a:ln>
        </p:spPr>
        <p:txBody>
          <a:bodyPr wrap="none" anchor="ctr"/>
          <a:lstStyle/>
          <a:p>
            <a:pPr algn="ctr" eaLnBrk="0" hangingPunct="0"/>
            <a:endParaRPr lang="en-US" i="0"/>
          </a:p>
        </p:txBody>
      </p:sp>
      <p:sp>
        <p:nvSpPr>
          <p:cNvPr id="14340" name="Rectangle 22"/>
          <p:cNvSpPr>
            <a:spLocks noChangeArrowheads="1"/>
          </p:cNvSpPr>
          <p:nvPr/>
        </p:nvSpPr>
        <p:spPr bwMode="auto">
          <a:xfrm>
            <a:off x="533400" y="2895600"/>
            <a:ext cx="8226425" cy="457200"/>
          </a:xfrm>
          <a:prstGeom prst="rect">
            <a:avLst/>
          </a:prstGeom>
          <a:noFill/>
          <a:ln w="9525">
            <a:noFill/>
            <a:miter lim="800000"/>
            <a:headEnd/>
            <a:tailEnd/>
          </a:ln>
        </p:spPr>
        <p:txBody>
          <a:bodyPr anchor="ctr"/>
          <a:lstStyle/>
          <a:p>
            <a:pPr algn="ctr" eaLnBrk="0" hangingPunct="0"/>
            <a:endParaRPr lang="en-US" sz="2000">
              <a:solidFill>
                <a:schemeClr val="bg1"/>
              </a:solidFill>
            </a:endParaRPr>
          </a:p>
        </p:txBody>
      </p:sp>
      <p:pic>
        <p:nvPicPr>
          <p:cNvPr id="14341" name="Picture 7" descr="Educ.V.rgb.jpg"/>
          <p:cNvPicPr>
            <a:picLocks noChangeAspect="1"/>
          </p:cNvPicPr>
          <p:nvPr/>
        </p:nvPicPr>
        <p:blipFill>
          <a:blip r:embed="rId4"/>
          <a:srcRect/>
          <a:stretch>
            <a:fillRect/>
          </a:stretch>
        </p:blipFill>
        <p:spPr bwMode="auto">
          <a:xfrm>
            <a:off x="3124200" y="5029200"/>
            <a:ext cx="3117850" cy="166370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524000" y="457200"/>
            <a:ext cx="7110413" cy="990600"/>
          </a:xfrm>
        </p:spPr>
        <p:txBody>
          <a:bodyPr/>
          <a:lstStyle/>
          <a:p>
            <a:pPr algn="ctr"/>
            <a:r>
              <a:rPr lang="en-US" smtClean="0"/>
              <a:t>Update on Bloomington Initiatives</a:t>
            </a:r>
          </a:p>
        </p:txBody>
      </p:sp>
      <p:sp>
        <p:nvSpPr>
          <p:cNvPr id="3" name="Content Placeholder 2"/>
          <p:cNvSpPr>
            <a:spLocks noGrp="1"/>
          </p:cNvSpPr>
          <p:nvPr>
            <p:ph idx="1"/>
          </p:nvPr>
        </p:nvSpPr>
        <p:spPr>
          <a:xfrm>
            <a:off x="1525588" y="1524000"/>
            <a:ext cx="7110412" cy="4367213"/>
          </a:xfrm>
        </p:spPr>
        <p:txBody>
          <a:bodyPr>
            <a:normAutofit fontScale="85000" lnSpcReduction="10000"/>
          </a:bodyPr>
          <a:lstStyle/>
          <a:p>
            <a:pPr>
              <a:defRPr/>
            </a:pPr>
            <a:r>
              <a:rPr lang="en-US" dirty="0" smtClean="0">
                <a:cs typeface="+mn-cs"/>
              </a:rPr>
              <a:t>Undergraduate Recruitment</a:t>
            </a:r>
          </a:p>
          <a:p>
            <a:pPr lvl="1">
              <a:defRPr/>
            </a:pPr>
            <a:r>
              <a:rPr lang="en-US" dirty="0" smtClean="0"/>
              <a:t>Small signs of shifts in the right direction, undergraduate enrollment is up this semester </a:t>
            </a:r>
          </a:p>
          <a:p>
            <a:pPr lvl="1">
              <a:defRPr/>
            </a:pPr>
            <a:r>
              <a:rPr lang="en-US" dirty="0" smtClean="0"/>
              <a:t>New direct admission program</a:t>
            </a:r>
          </a:p>
          <a:p>
            <a:pPr lvl="1">
              <a:defRPr/>
            </a:pPr>
            <a:r>
              <a:rPr lang="en-US" dirty="0" smtClean="0"/>
              <a:t>Efforts to maintain contact and recruit students in U.D.</a:t>
            </a:r>
          </a:p>
          <a:p>
            <a:pPr lvl="1">
              <a:defRPr/>
            </a:pPr>
            <a:r>
              <a:rPr lang="en-US" dirty="0" smtClean="0"/>
              <a:t>Praxis retention &amp; diversity initiative</a:t>
            </a:r>
          </a:p>
          <a:p>
            <a:pPr>
              <a:defRPr/>
            </a:pPr>
            <a:r>
              <a:rPr lang="en-US" dirty="0" smtClean="0">
                <a:cs typeface="+mn-cs"/>
              </a:rPr>
              <a:t>Graduate Enrollment</a:t>
            </a:r>
          </a:p>
          <a:p>
            <a:pPr>
              <a:defRPr/>
            </a:pPr>
            <a:r>
              <a:rPr lang="en-US" dirty="0" smtClean="0">
                <a:cs typeface="+mn-cs"/>
              </a:rPr>
              <a:t>Distance Education Efforts</a:t>
            </a:r>
          </a:p>
          <a:p>
            <a:pPr>
              <a:defRPr/>
            </a:pPr>
            <a:r>
              <a:rPr lang="en-US" dirty="0" smtClean="0">
                <a:cs typeface="+mn-cs"/>
              </a:rPr>
              <a:t>New green power saving initiative led by ETS</a:t>
            </a:r>
            <a:endParaRPr lang="en-US" dirty="0">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endParaRPr lang="en-US" smtClean="0"/>
          </a:p>
        </p:txBody>
      </p:sp>
      <p:pic>
        <p:nvPicPr>
          <p:cNvPr id="27650" name="Picture 2" descr="C:\Users\hossler\AppData\Local\Microsoft\Windows\Temporary Internet Files\Content.IE5\60BJHOPM\MCj03121120000[1].wmf"/>
          <p:cNvPicPr>
            <a:picLocks noGrp="1" noChangeAspect="1" noChangeArrowheads="1"/>
          </p:cNvPicPr>
          <p:nvPr>
            <p:ph idx="1"/>
          </p:nvPr>
        </p:nvPicPr>
        <p:blipFill>
          <a:blip r:embed="rId3"/>
          <a:srcRect/>
          <a:stretch>
            <a:fillRect/>
          </a:stretch>
        </p:blipFill>
        <p:spPr>
          <a:xfrm>
            <a:off x="2971800" y="838200"/>
            <a:ext cx="3886200" cy="50292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3"/>
          <p:cNvSpPr>
            <a:spLocks noGrp="1"/>
          </p:cNvSpPr>
          <p:nvPr>
            <p:ph type="title"/>
          </p:nvPr>
        </p:nvSpPr>
        <p:spPr>
          <a:xfrm>
            <a:off x="1524000" y="381000"/>
            <a:ext cx="7110413" cy="838200"/>
          </a:xfrm>
        </p:spPr>
        <p:txBody>
          <a:bodyPr/>
          <a:lstStyle/>
          <a:p>
            <a:r>
              <a:rPr lang="en-US" smtClean="0"/>
              <a:t>Summing Up</a:t>
            </a:r>
          </a:p>
        </p:txBody>
      </p:sp>
      <p:sp>
        <p:nvSpPr>
          <p:cNvPr id="5" name="Content Placeholder 4"/>
          <p:cNvSpPr>
            <a:spLocks noGrp="1"/>
          </p:cNvSpPr>
          <p:nvPr>
            <p:ph sz="half" idx="1"/>
          </p:nvPr>
        </p:nvSpPr>
        <p:spPr>
          <a:xfrm>
            <a:off x="457200" y="1371600"/>
            <a:ext cx="5486400" cy="4754563"/>
          </a:xfrm>
        </p:spPr>
        <p:txBody>
          <a:bodyPr>
            <a:normAutofit fontScale="85000" lnSpcReduction="20000"/>
          </a:bodyPr>
          <a:lstStyle/>
          <a:p>
            <a:pPr>
              <a:defRPr/>
            </a:pPr>
            <a:r>
              <a:rPr lang="en-US" dirty="0" smtClean="0">
                <a:cs typeface="+mn-cs"/>
              </a:rPr>
              <a:t>Our reserves should still get us through approximately 2 to 3 years, depending upon how enrollments and state funding unfolds.</a:t>
            </a:r>
          </a:p>
          <a:p>
            <a:pPr>
              <a:defRPr/>
            </a:pPr>
            <a:r>
              <a:rPr lang="en-US" dirty="0" smtClean="0">
                <a:cs typeface="+mn-cs"/>
              </a:rPr>
              <a:t>Enough time to have launched some of our DE initiatives &amp; continue our efforts to increase undergraduate enrollment.</a:t>
            </a:r>
          </a:p>
          <a:p>
            <a:pPr>
              <a:defRPr/>
            </a:pPr>
            <a:r>
              <a:rPr lang="en-US" dirty="0" smtClean="0">
                <a:cs typeface="+mn-cs"/>
              </a:rPr>
              <a:t>While we cannot predict, we believe that there will be significant pressures to  begin to reduce the rapid upward pressures in student aid assessments in the next 2-3 years.</a:t>
            </a:r>
            <a:endParaRPr lang="en-US" dirty="0">
              <a:cs typeface="+mn-cs"/>
            </a:endParaRPr>
          </a:p>
        </p:txBody>
      </p:sp>
      <p:pic>
        <p:nvPicPr>
          <p:cNvPr id="29699" name="Picture 2" descr="C:\Users\hossler\AppData\Local\Microsoft\Windows\Temporary Internet Files\Content.IE5\3SBO32A0\MCED00265_0000[1].wmf"/>
          <p:cNvPicPr>
            <a:picLocks noGrp="1" noChangeAspect="1" noChangeArrowheads="1"/>
          </p:cNvPicPr>
          <p:nvPr>
            <p:ph sz="half" idx="2"/>
          </p:nvPr>
        </p:nvPicPr>
        <p:blipFill>
          <a:blip r:embed="rId3"/>
          <a:srcRect/>
          <a:stretch>
            <a:fillRect/>
          </a:stretch>
        </p:blipFill>
        <p:spPr>
          <a:xfrm>
            <a:off x="6324600" y="1981200"/>
            <a:ext cx="2057400" cy="27432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110413" cy="1066800"/>
          </a:xfrm>
        </p:spPr>
        <p:txBody>
          <a:bodyPr>
            <a:normAutofit fontScale="90000"/>
          </a:bodyPr>
          <a:lstStyle/>
          <a:p>
            <a:pPr algn="ctr">
              <a:defRPr/>
            </a:pPr>
            <a:r>
              <a:rPr lang="en-US" dirty="0" smtClean="0">
                <a:cs typeface="+mj-cs"/>
              </a:rPr>
              <a:t>Office of Research and Development</a:t>
            </a:r>
            <a:endParaRPr lang="en-US" dirty="0">
              <a:cs typeface="+mj-cs"/>
            </a:endParaRPr>
          </a:p>
        </p:txBody>
      </p:sp>
      <p:sp>
        <p:nvSpPr>
          <p:cNvPr id="3" name="Content Placeholder 2"/>
          <p:cNvSpPr>
            <a:spLocks noGrp="1"/>
          </p:cNvSpPr>
          <p:nvPr>
            <p:ph idx="1"/>
          </p:nvPr>
        </p:nvSpPr>
        <p:spPr>
          <a:xfrm>
            <a:off x="1525588" y="1143000"/>
            <a:ext cx="7110412" cy="4748213"/>
          </a:xfrm>
        </p:spPr>
        <p:txBody>
          <a:bodyPr/>
          <a:lstStyle/>
          <a:p>
            <a:r>
              <a:rPr lang="en-US" smtClean="0"/>
              <a:t>Several proposals submitted to NSF, NIH, various other agencies and private foundations since Fall faculty meeting</a:t>
            </a:r>
          </a:p>
          <a:p>
            <a:r>
              <a:rPr lang="en-US" smtClean="0"/>
              <a:t>Upcoming Opportunities</a:t>
            </a:r>
          </a:p>
          <a:p>
            <a:pPr lvl="1"/>
            <a:r>
              <a:rPr lang="en-US" smtClean="0"/>
              <a:t>Economic Stimulus </a:t>
            </a:r>
          </a:p>
          <a:p>
            <a:pPr lvl="2"/>
            <a:r>
              <a:rPr lang="en-US" smtClean="0"/>
              <a:t>Great majority of funds going to Indiana ($1.3 Billion) will be distributed by formula to school districts although some may reach higher education</a:t>
            </a:r>
          </a:p>
          <a:p>
            <a:pPr lvl="2"/>
            <a:r>
              <a:rPr lang="en-US" smtClean="0"/>
              <a:t>Governor’s plan has not yet been submitted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381000" y="0"/>
            <a:ext cx="8229600" cy="914400"/>
          </a:xfrm>
        </p:spPr>
        <p:txBody>
          <a:bodyPr/>
          <a:lstStyle/>
          <a:p>
            <a:r>
              <a:rPr lang="en-US" sz="3600" smtClean="0"/>
              <a:t>Teacher Quality Partnership Grants</a:t>
            </a:r>
          </a:p>
        </p:txBody>
      </p:sp>
      <p:sp>
        <p:nvSpPr>
          <p:cNvPr id="3" name="Content Placeholder 2"/>
          <p:cNvSpPr>
            <a:spLocks noGrp="1"/>
          </p:cNvSpPr>
          <p:nvPr>
            <p:ph idx="1"/>
          </p:nvPr>
        </p:nvSpPr>
        <p:spPr>
          <a:xfrm>
            <a:off x="381000" y="838200"/>
            <a:ext cx="8458200" cy="5715000"/>
          </a:xfrm>
        </p:spPr>
        <p:txBody>
          <a:bodyPr/>
          <a:lstStyle/>
          <a:p>
            <a:r>
              <a:rPr lang="en-US" smtClean="0"/>
              <a:t>$100 million dollars in current fiscal year</a:t>
            </a:r>
          </a:p>
          <a:p>
            <a:pPr lvl="1"/>
            <a:r>
              <a:rPr lang="en-US" sz="2400" smtClean="0"/>
              <a:t>One of two activities must be undertaken</a:t>
            </a:r>
          </a:p>
          <a:p>
            <a:pPr lvl="2"/>
            <a:r>
              <a:rPr lang="en-US" sz="2200" smtClean="0"/>
              <a:t>Strengthened Pre-Bac program needs to include:</a:t>
            </a:r>
          </a:p>
          <a:p>
            <a:pPr lvl="3"/>
            <a:r>
              <a:rPr lang="en-US" sz="1800" smtClean="0"/>
              <a:t>High Needs partnership (either urban or rural)</a:t>
            </a:r>
          </a:p>
          <a:p>
            <a:pPr lvl="3"/>
            <a:r>
              <a:rPr lang="en-US" sz="1800" smtClean="0"/>
              <a:t>Strong mentoring program with classroom teacher(s)</a:t>
            </a:r>
          </a:p>
          <a:p>
            <a:pPr lvl="3"/>
            <a:r>
              <a:rPr lang="en-US" sz="1800" smtClean="0"/>
              <a:t>Empirically-based program including strong understanding of student data</a:t>
            </a:r>
          </a:p>
          <a:p>
            <a:pPr lvl="2"/>
            <a:r>
              <a:rPr lang="en-US" sz="2200" smtClean="0"/>
              <a:t>Teacher Residency Post-Bac program</a:t>
            </a:r>
          </a:p>
          <a:p>
            <a:pPr lvl="3"/>
            <a:r>
              <a:rPr lang="en-US" sz="1800" smtClean="0"/>
              <a:t>ONE year induction program with master’s at end of year </a:t>
            </a:r>
          </a:p>
          <a:p>
            <a:pPr lvl="3"/>
            <a:r>
              <a:rPr lang="en-US" sz="1800" smtClean="0"/>
              <a:t>Strong partnership with High Needs School/District</a:t>
            </a:r>
          </a:p>
          <a:p>
            <a:pPr lvl="1"/>
            <a:r>
              <a:rPr lang="en-US" sz="2400" smtClean="0"/>
              <a:t>Two optional activities</a:t>
            </a:r>
          </a:p>
          <a:p>
            <a:pPr lvl="3"/>
            <a:r>
              <a:rPr lang="en-US" sz="1800" smtClean="0"/>
              <a:t>Prepare School Leaders for Rural Areas</a:t>
            </a:r>
          </a:p>
          <a:p>
            <a:pPr lvl="3"/>
            <a:r>
              <a:rPr lang="en-US" sz="1800" smtClean="0"/>
              <a:t>Partner with a “digital education content developer” to improve pre-service program </a:t>
            </a:r>
          </a:p>
          <a:p>
            <a:pPr lvl="2"/>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524000" y="381000"/>
            <a:ext cx="7110413" cy="914400"/>
          </a:xfrm>
        </p:spPr>
        <p:txBody>
          <a:bodyPr/>
          <a:lstStyle/>
          <a:p>
            <a:r>
              <a:rPr lang="en-US" sz="3600" smtClean="0"/>
              <a:t>IES Summer and Fall Deadlines</a:t>
            </a:r>
          </a:p>
        </p:txBody>
      </p:sp>
      <p:sp>
        <p:nvSpPr>
          <p:cNvPr id="3" name="Content Placeholder 2"/>
          <p:cNvSpPr>
            <a:spLocks noGrp="1"/>
          </p:cNvSpPr>
          <p:nvPr>
            <p:ph idx="1"/>
          </p:nvPr>
        </p:nvSpPr>
        <p:spPr>
          <a:xfrm>
            <a:off x="381000" y="1143000"/>
            <a:ext cx="8305800" cy="5334000"/>
          </a:xfrm>
        </p:spPr>
        <p:txBody>
          <a:bodyPr/>
          <a:lstStyle/>
          <a:p>
            <a:r>
              <a:rPr lang="en-US" smtClean="0"/>
              <a:t>Institute for Educational Sciences (IES) at US Department of Education (</a:t>
            </a:r>
            <a:r>
              <a:rPr lang="en-US" smtClean="0">
                <a:hlinkClick r:id="rId2"/>
              </a:rPr>
              <a:t>http://ies.ed.gov/funding/</a:t>
            </a:r>
            <a:r>
              <a:rPr lang="en-US" smtClean="0"/>
              <a:t> </a:t>
            </a:r>
          </a:p>
          <a:p>
            <a:pPr lvl="1"/>
            <a:r>
              <a:rPr lang="en-US" sz="2400" smtClean="0"/>
              <a:t>Research and Training Grants Due Dates</a:t>
            </a:r>
          </a:p>
          <a:p>
            <a:pPr lvl="1"/>
            <a:r>
              <a:rPr lang="en-US" sz="2400" smtClean="0"/>
              <a:t>Summer </a:t>
            </a:r>
          </a:p>
          <a:p>
            <a:pPr lvl="2"/>
            <a:r>
              <a:rPr lang="en-US" sz="2000" smtClean="0"/>
              <a:t>Letters of Intent (April 27, 2009) – Not Binding</a:t>
            </a:r>
          </a:p>
          <a:p>
            <a:pPr lvl="2"/>
            <a:r>
              <a:rPr lang="en-US" sz="2000" smtClean="0"/>
              <a:t>Proposals (June 25, 2009)</a:t>
            </a:r>
          </a:p>
          <a:p>
            <a:pPr lvl="1"/>
            <a:r>
              <a:rPr lang="en-US" sz="2400" smtClean="0"/>
              <a:t>Fall</a:t>
            </a:r>
          </a:p>
          <a:p>
            <a:pPr lvl="2"/>
            <a:r>
              <a:rPr lang="en-US" sz="2000" smtClean="0"/>
              <a:t>Letters of Intent (August 3, 2009) – Not Binding</a:t>
            </a:r>
          </a:p>
          <a:p>
            <a:pPr lvl="2"/>
            <a:r>
              <a:rPr lang="en-US" sz="2000" smtClean="0"/>
              <a:t>Proposals (October 1, 2009)</a:t>
            </a:r>
          </a:p>
          <a:p>
            <a:pPr lvl="1"/>
            <a:r>
              <a:rPr lang="en-US" sz="2400" smtClean="0"/>
              <a:t>IES Proposal Workshop “Brown Bag” April 27</a:t>
            </a:r>
            <a:r>
              <a:rPr lang="en-US" sz="2400" baseline="30000" smtClean="0"/>
              <a:t>th</a:t>
            </a:r>
            <a:r>
              <a:rPr lang="en-US" sz="2400" smtClean="0"/>
              <a:t> Noon – 2pm Room 2140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1524000" y="0"/>
            <a:ext cx="7110413" cy="1219200"/>
          </a:xfrm>
        </p:spPr>
        <p:txBody>
          <a:bodyPr/>
          <a:lstStyle/>
          <a:p>
            <a:r>
              <a:rPr lang="en-US" smtClean="0"/>
              <a:t>New Incentive </a:t>
            </a:r>
          </a:p>
        </p:txBody>
      </p:sp>
      <p:sp>
        <p:nvSpPr>
          <p:cNvPr id="3" name="Content Placeholder 2"/>
          <p:cNvSpPr>
            <a:spLocks noGrp="1"/>
          </p:cNvSpPr>
          <p:nvPr>
            <p:ph idx="1"/>
          </p:nvPr>
        </p:nvSpPr>
        <p:spPr>
          <a:xfrm>
            <a:off x="1525588" y="990600"/>
            <a:ext cx="7110412" cy="4900613"/>
          </a:xfrm>
        </p:spPr>
        <p:txBody>
          <a:bodyPr/>
          <a:lstStyle/>
          <a:p>
            <a:r>
              <a:rPr lang="en-US" sz="2400" smtClean="0"/>
              <a:t>Support of PI’s who apply for higher indirect cost grants</a:t>
            </a:r>
          </a:p>
          <a:p>
            <a:r>
              <a:rPr lang="en-US" sz="2400" smtClean="0"/>
              <a:t>PI will receive into their research account 35% of indirect that the SOE receives ABOVE 40%.</a:t>
            </a:r>
          </a:p>
          <a:p>
            <a:r>
              <a:rPr lang="en-US" sz="2400" smtClean="0"/>
              <a:t>Example</a:t>
            </a:r>
          </a:p>
          <a:p>
            <a:pPr lvl="1"/>
            <a:r>
              <a:rPr lang="en-US" sz="2000" smtClean="0"/>
              <a:t>A grant with $100,000 of direct costs would generate $54,000 of indirect costs if grant was at “full” indirect rate (54%)</a:t>
            </a:r>
          </a:p>
          <a:p>
            <a:pPr lvl="1"/>
            <a:r>
              <a:rPr lang="en-US" sz="2000" smtClean="0"/>
              <a:t>President’s office takes 2.5% “off the top” so SOE actually receives $51,500 in indirect</a:t>
            </a:r>
          </a:p>
          <a:p>
            <a:pPr lvl="1"/>
            <a:r>
              <a:rPr lang="en-US" sz="2000" smtClean="0"/>
              <a:t>35% of the difference between $51,500 and $40,000 is $4025 into PI’s research account </a:t>
            </a:r>
          </a:p>
          <a:p>
            <a:pPr lvl="1"/>
            <a:r>
              <a:rPr lang="en-US" sz="2000" smtClean="0"/>
              <a:t>Allocation is done annually after end of each fiscal year </a:t>
            </a:r>
          </a:p>
          <a:p>
            <a:pPr lvl="1"/>
            <a:endParaRPr lang="en-US" sz="2000" smtClean="0"/>
          </a:p>
          <a:p>
            <a:pPr lvl="1"/>
            <a:endParaRPr lang="en-US" smtClean="0"/>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defRPr/>
            </a:pPr>
            <a:r>
              <a:rPr lang="en-US" dirty="0" smtClean="0">
                <a:cs typeface="+mj-cs"/>
              </a:rPr>
              <a:t>New additions to proposals</a:t>
            </a:r>
            <a:endParaRPr lang="en-US" dirty="0">
              <a:cs typeface="+mj-cs"/>
            </a:endParaRPr>
          </a:p>
        </p:txBody>
      </p:sp>
      <p:pic>
        <p:nvPicPr>
          <p:cNvPr id="6" name="Content Placeholder 5" descr="proposal cartoon.jpg"/>
          <p:cNvPicPr>
            <a:picLocks noGrp="1" noChangeAspect="1"/>
          </p:cNvPicPr>
          <p:nvPr>
            <p:ph idx="1"/>
          </p:nvPr>
        </p:nvPicPr>
        <p:blipFill>
          <a:blip r:embed="rId2"/>
          <a:srcRect/>
          <a:stretch>
            <a:fillRect/>
          </a:stretch>
        </p:blipFill>
        <p:spPr>
          <a:xfrm>
            <a:off x="609600" y="1066800"/>
            <a:ext cx="8001000" cy="559117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endParaRPr lang="en-US" smtClean="0"/>
          </a:p>
        </p:txBody>
      </p:sp>
      <p:pic>
        <p:nvPicPr>
          <p:cNvPr id="4" name="Content Placeholder 3" descr="kitty pic .jpg"/>
          <p:cNvPicPr>
            <a:picLocks noGrp="1" noChangeAspect="1"/>
          </p:cNvPicPr>
          <p:nvPr>
            <p:ph idx="1"/>
          </p:nvPr>
        </p:nvPicPr>
        <p:blipFill>
          <a:blip r:embed="rId2"/>
          <a:srcRect/>
          <a:stretch>
            <a:fillRect/>
          </a:stretch>
        </p:blipFill>
        <p:spPr>
          <a:xfrm>
            <a:off x="609600" y="1219200"/>
            <a:ext cx="7848600" cy="510857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Date Placeholder 3"/>
          <p:cNvSpPr>
            <a:spLocks noGrp="1"/>
          </p:cNvSpPr>
          <p:nvPr>
            <p:ph type="dt" sz="quarter" idx="10"/>
          </p:nvPr>
        </p:nvSpPr>
        <p:spPr>
          <a:noFill/>
        </p:spPr>
        <p:txBody>
          <a:bodyPr/>
          <a:lstStyle/>
          <a:p>
            <a:fld id="{79B2B942-F206-4561-A6BF-1E24E3436F89}" type="datetime4">
              <a:rPr lang="en-US" smtClean="0">
                <a:ea typeface="ＭＳ Ｐゴシック"/>
                <a:cs typeface="ＭＳ Ｐゴシック"/>
              </a:rPr>
              <a:pPr/>
              <a:t>July 20, 2009</a:t>
            </a:fld>
            <a:endParaRPr lang="en-US" sz="1400" i="1" smtClean="0">
              <a:ea typeface="ＭＳ Ｐゴシック"/>
              <a:cs typeface="ＭＳ Ｐゴシック"/>
            </a:endParaRPr>
          </a:p>
        </p:txBody>
      </p:sp>
      <p:sp>
        <p:nvSpPr>
          <p:cNvPr id="16386" name="Footer Placeholder 4"/>
          <p:cNvSpPr>
            <a:spLocks noGrp="1"/>
          </p:cNvSpPr>
          <p:nvPr>
            <p:ph type="ftr" sz="quarter" idx="11"/>
          </p:nvPr>
        </p:nvSpPr>
        <p:spPr>
          <a:noFill/>
        </p:spPr>
        <p:txBody>
          <a:bodyPr/>
          <a:lstStyle/>
          <a:p>
            <a:r>
              <a:rPr lang="en-US" smtClean="0">
                <a:ea typeface="ＭＳ Ｐゴシック"/>
                <a:cs typeface="ＭＳ Ｐゴシック"/>
              </a:rPr>
              <a:t>Spring Faculty Meeting</a:t>
            </a:r>
            <a:endParaRPr lang="en-US" sz="1400" i="1" smtClean="0">
              <a:ea typeface="ＭＳ Ｐゴシック"/>
              <a:cs typeface="ＭＳ Ｐゴシック"/>
            </a:endParaRPr>
          </a:p>
        </p:txBody>
      </p:sp>
      <p:sp>
        <p:nvSpPr>
          <p:cNvPr id="16387" name="Rectangle 2"/>
          <p:cNvSpPr>
            <a:spLocks noGrp="1" noChangeArrowheads="1"/>
          </p:cNvSpPr>
          <p:nvPr>
            <p:ph type="title"/>
          </p:nvPr>
        </p:nvSpPr>
        <p:spPr/>
        <p:txBody>
          <a:bodyPr/>
          <a:lstStyle/>
          <a:p>
            <a:pPr eaLnBrk="1" hangingPunct="1"/>
            <a:r>
              <a:rPr lang="en-US" smtClean="0"/>
              <a:t>MISSION STATEMENT:</a:t>
            </a:r>
          </a:p>
        </p:txBody>
      </p:sp>
      <p:sp>
        <p:nvSpPr>
          <p:cNvPr id="16388" name="Rectangle 3"/>
          <p:cNvSpPr>
            <a:spLocks noGrp="1" noChangeArrowheads="1"/>
          </p:cNvSpPr>
          <p:nvPr>
            <p:ph type="body" idx="1"/>
          </p:nvPr>
        </p:nvSpPr>
        <p:spPr>
          <a:xfrm>
            <a:off x="1525588" y="1981200"/>
            <a:ext cx="7110412" cy="3910013"/>
          </a:xfrm>
        </p:spPr>
        <p:txBody>
          <a:bodyPr/>
          <a:lstStyle/>
          <a:p>
            <a:pPr eaLnBrk="1" hangingPunct="1"/>
            <a:r>
              <a:rPr lang="en-US" smtClean="0"/>
              <a:t>The mission of the Indiana University School of Education is to improve teaching, learning and human development in a global, diverse, rapidly changing and increasingly technological society.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UNIVERSITY PRIORITIES</a:t>
            </a:r>
          </a:p>
        </p:txBody>
      </p:sp>
      <p:sp>
        <p:nvSpPr>
          <p:cNvPr id="18434" name="Content Placeholder 2"/>
          <p:cNvSpPr>
            <a:spLocks noGrp="1"/>
          </p:cNvSpPr>
          <p:nvPr>
            <p:ph idx="1"/>
          </p:nvPr>
        </p:nvSpPr>
        <p:spPr/>
        <p:txBody>
          <a:bodyPr/>
          <a:lstStyle/>
          <a:p>
            <a:r>
              <a:rPr lang="en-US" sz="2400" smtClean="0"/>
              <a:t>Recruiting excellent faculty</a:t>
            </a:r>
          </a:p>
          <a:p>
            <a:r>
              <a:rPr lang="en-US" sz="2400" smtClean="0"/>
              <a:t>Facilitating inter-campus collaboration</a:t>
            </a:r>
          </a:p>
          <a:p>
            <a:r>
              <a:rPr lang="en-US" sz="2400" smtClean="0"/>
              <a:t>Increasing graduation rates and certification programs</a:t>
            </a:r>
          </a:p>
          <a:p>
            <a:r>
              <a:rPr lang="en-US" sz="2400" smtClean="0"/>
              <a:t>Developing a new master plan</a:t>
            </a:r>
          </a:p>
          <a:p>
            <a:r>
              <a:rPr lang="en-US" sz="2400" smtClean="0"/>
              <a:t>Expanding academic initiatives focused on life sciences, arts &amp; humanities, and internationalization</a:t>
            </a:r>
          </a:p>
          <a:p>
            <a:r>
              <a:rPr lang="en-US" sz="2400" smtClean="0"/>
              <a:t>Increasing statewide partnerships </a:t>
            </a:r>
          </a:p>
          <a:p>
            <a:endParaRPr lang="en-US" smtClean="0"/>
          </a:p>
        </p:txBody>
      </p:sp>
      <p:sp>
        <p:nvSpPr>
          <p:cNvPr id="18435" name="Date Placeholder 3"/>
          <p:cNvSpPr>
            <a:spLocks noGrp="1"/>
          </p:cNvSpPr>
          <p:nvPr>
            <p:ph type="dt" sz="quarter" idx="10"/>
          </p:nvPr>
        </p:nvSpPr>
        <p:spPr>
          <a:noFill/>
        </p:spPr>
        <p:txBody>
          <a:bodyPr/>
          <a:lstStyle/>
          <a:p>
            <a:fld id="{58C6DF91-5DF8-4C7A-B599-FE08CC942F48}" type="datetime4">
              <a:rPr lang="en-US" smtClean="0">
                <a:ea typeface="ＭＳ Ｐゴシック"/>
                <a:cs typeface="ＭＳ Ｐゴシック"/>
              </a:rPr>
              <a:pPr/>
              <a:t>July 20, 2009</a:t>
            </a:fld>
            <a:endParaRPr lang="en-US" sz="1400" i="1" smtClean="0">
              <a:ea typeface="ＭＳ Ｐゴシック"/>
              <a:cs typeface="ＭＳ Ｐゴシック"/>
            </a:endParaRPr>
          </a:p>
        </p:txBody>
      </p:sp>
      <p:sp>
        <p:nvSpPr>
          <p:cNvPr id="18436" name="Footer Placeholder 4"/>
          <p:cNvSpPr>
            <a:spLocks noGrp="1"/>
          </p:cNvSpPr>
          <p:nvPr>
            <p:ph type="ftr" sz="quarter" idx="11"/>
          </p:nvPr>
        </p:nvSpPr>
        <p:spPr>
          <a:noFill/>
        </p:spPr>
        <p:txBody>
          <a:bodyPr/>
          <a:lstStyle/>
          <a:p>
            <a:r>
              <a:rPr lang="en-US" smtClean="0">
                <a:ea typeface="ＭＳ Ｐゴシック"/>
                <a:cs typeface="ＭＳ Ｐゴシック"/>
              </a:rPr>
              <a:t>Spring Faculty Meeting</a:t>
            </a:r>
            <a:endParaRPr lang="en-US" sz="1400" i="1" smtClean="0">
              <a:ea typeface="ＭＳ Ｐゴシック"/>
              <a:cs typeface="ＭＳ Ｐゴシック"/>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CURRENT CHALLENGES</a:t>
            </a:r>
          </a:p>
        </p:txBody>
      </p:sp>
      <p:sp>
        <p:nvSpPr>
          <p:cNvPr id="19458" name="Content Placeholder 2"/>
          <p:cNvSpPr>
            <a:spLocks noGrp="1"/>
          </p:cNvSpPr>
          <p:nvPr>
            <p:ph idx="1"/>
          </p:nvPr>
        </p:nvSpPr>
        <p:spPr/>
        <p:txBody>
          <a:bodyPr/>
          <a:lstStyle/>
          <a:p>
            <a:r>
              <a:rPr lang="en-US" smtClean="0"/>
              <a:t>Deepening economic crisis</a:t>
            </a:r>
          </a:p>
          <a:p>
            <a:r>
              <a:rPr lang="en-US" smtClean="0"/>
              <a:t>Changing institutional practices</a:t>
            </a:r>
          </a:p>
          <a:p>
            <a:r>
              <a:rPr lang="en-US" smtClean="0"/>
              <a:t>Changing state demographics</a:t>
            </a:r>
          </a:p>
          <a:p>
            <a:r>
              <a:rPr lang="en-US" smtClean="0"/>
              <a:t>Increasingly hostile policy environment</a:t>
            </a:r>
          </a:p>
          <a:p>
            <a:r>
              <a:rPr lang="en-US" smtClean="0"/>
              <a:t>Increasing competition</a:t>
            </a:r>
          </a:p>
          <a:p>
            <a:endParaRPr lang="en-US" smtClean="0"/>
          </a:p>
        </p:txBody>
      </p:sp>
      <p:sp>
        <p:nvSpPr>
          <p:cNvPr id="19459" name="Date Placeholder 3"/>
          <p:cNvSpPr>
            <a:spLocks noGrp="1"/>
          </p:cNvSpPr>
          <p:nvPr>
            <p:ph type="dt" sz="quarter" idx="10"/>
          </p:nvPr>
        </p:nvSpPr>
        <p:spPr>
          <a:noFill/>
        </p:spPr>
        <p:txBody>
          <a:bodyPr/>
          <a:lstStyle/>
          <a:p>
            <a:fld id="{DF8DF32A-95DF-4786-80C9-C68185DB7B41}" type="datetime4">
              <a:rPr lang="en-US" smtClean="0">
                <a:ea typeface="ＭＳ Ｐゴシック"/>
                <a:cs typeface="ＭＳ Ｐゴシック"/>
              </a:rPr>
              <a:pPr/>
              <a:t>July 20, 2009</a:t>
            </a:fld>
            <a:endParaRPr lang="en-US" sz="1400" i="1" smtClean="0">
              <a:ea typeface="ＭＳ Ｐゴシック"/>
              <a:cs typeface="ＭＳ Ｐゴシック"/>
            </a:endParaRPr>
          </a:p>
        </p:txBody>
      </p:sp>
      <p:sp>
        <p:nvSpPr>
          <p:cNvPr id="19460" name="Footer Placeholder 4"/>
          <p:cNvSpPr>
            <a:spLocks noGrp="1"/>
          </p:cNvSpPr>
          <p:nvPr>
            <p:ph type="ftr" sz="quarter" idx="11"/>
          </p:nvPr>
        </p:nvSpPr>
        <p:spPr>
          <a:noFill/>
        </p:spPr>
        <p:txBody>
          <a:bodyPr/>
          <a:lstStyle/>
          <a:p>
            <a:r>
              <a:rPr lang="en-US" smtClean="0">
                <a:ea typeface="ＭＳ Ｐゴシック"/>
                <a:cs typeface="ＭＳ Ｐゴシック"/>
              </a:rPr>
              <a:t>Spring Faculty Meeting</a:t>
            </a:r>
            <a:endParaRPr lang="en-US" sz="1400" i="1" smtClean="0">
              <a:ea typeface="ＭＳ Ｐゴシック"/>
              <a:cs typeface="ＭＳ Ｐゴシック"/>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NEW OPPORTUNITES</a:t>
            </a:r>
          </a:p>
        </p:txBody>
      </p:sp>
      <p:sp>
        <p:nvSpPr>
          <p:cNvPr id="20482" name="Content Placeholder 2"/>
          <p:cNvSpPr>
            <a:spLocks noGrp="1"/>
          </p:cNvSpPr>
          <p:nvPr>
            <p:ph idx="1"/>
          </p:nvPr>
        </p:nvSpPr>
        <p:spPr/>
        <p:txBody>
          <a:bodyPr/>
          <a:lstStyle/>
          <a:p>
            <a:r>
              <a:rPr lang="en-US" smtClean="0"/>
              <a:t>Increasing DE capacity</a:t>
            </a:r>
          </a:p>
          <a:p>
            <a:r>
              <a:rPr lang="en-US" smtClean="0"/>
              <a:t>Evolving new degree and certificate programs</a:t>
            </a:r>
          </a:p>
          <a:p>
            <a:r>
              <a:rPr lang="en-US" smtClean="0"/>
              <a:t>Expanding international partnerships</a:t>
            </a:r>
          </a:p>
          <a:p>
            <a:r>
              <a:rPr lang="en-US" smtClean="0"/>
              <a:t>Growing faculty competitiveness in funded research</a:t>
            </a:r>
          </a:p>
          <a:p>
            <a:r>
              <a:rPr lang="en-US" smtClean="0"/>
              <a:t>Improving diversity</a:t>
            </a:r>
          </a:p>
        </p:txBody>
      </p:sp>
      <p:sp>
        <p:nvSpPr>
          <p:cNvPr id="20483" name="Date Placeholder 3"/>
          <p:cNvSpPr>
            <a:spLocks noGrp="1"/>
          </p:cNvSpPr>
          <p:nvPr>
            <p:ph type="dt" sz="quarter" idx="10"/>
          </p:nvPr>
        </p:nvSpPr>
        <p:spPr>
          <a:noFill/>
        </p:spPr>
        <p:txBody>
          <a:bodyPr/>
          <a:lstStyle/>
          <a:p>
            <a:fld id="{D72C66D5-9218-4700-A36A-68A24E7F56D9}" type="datetime4">
              <a:rPr lang="en-US" smtClean="0">
                <a:ea typeface="ＭＳ Ｐゴシック"/>
                <a:cs typeface="ＭＳ Ｐゴシック"/>
              </a:rPr>
              <a:pPr/>
              <a:t>July 20, 2009</a:t>
            </a:fld>
            <a:endParaRPr lang="en-US" sz="1400" i="1" smtClean="0">
              <a:ea typeface="ＭＳ Ｐゴシック"/>
              <a:cs typeface="ＭＳ Ｐゴシック"/>
            </a:endParaRPr>
          </a:p>
        </p:txBody>
      </p:sp>
      <p:sp>
        <p:nvSpPr>
          <p:cNvPr id="20484" name="Footer Placeholder 4"/>
          <p:cNvSpPr>
            <a:spLocks noGrp="1"/>
          </p:cNvSpPr>
          <p:nvPr>
            <p:ph type="ftr" sz="quarter" idx="11"/>
          </p:nvPr>
        </p:nvSpPr>
        <p:spPr>
          <a:noFill/>
        </p:spPr>
        <p:txBody>
          <a:bodyPr/>
          <a:lstStyle/>
          <a:p>
            <a:r>
              <a:rPr lang="en-US" smtClean="0">
                <a:ea typeface="ＭＳ Ｐゴシック"/>
                <a:cs typeface="ＭＳ Ｐゴシック"/>
              </a:rPr>
              <a:t>Spring Faculty Meeting</a:t>
            </a:r>
            <a:endParaRPr lang="en-US" sz="1400" i="1" smtClean="0">
              <a:ea typeface="ＭＳ Ｐゴシック"/>
              <a:cs typeface="ＭＳ Ｐゴシック"/>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371600" y="811213"/>
            <a:ext cx="7262813" cy="1143000"/>
          </a:xfrm>
        </p:spPr>
        <p:txBody>
          <a:bodyPr/>
          <a:lstStyle/>
          <a:p>
            <a:r>
              <a:rPr lang="en-US" smtClean="0"/>
              <a:t>SOMETHING TO REMEMBER</a:t>
            </a:r>
          </a:p>
        </p:txBody>
      </p:sp>
      <p:sp>
        <p:nvSpPr>
          <p:cNvPr id="3" name="Content Placeholder 2"/>
          <p:cNvSpPr>
            <a:spLocks noGrp="1"/>
          </p:cNvSpPr>
          <p:nvPr>
            <p:ph idx="1"/>
          </p:nvPr>
        </p:nvSpPr>
        <p:spPr>
          <a:xfrm>
            <a:off x="1371600" y="1905000"/>
            <a:ext cx="7086600" cy="3986213"/>
          </a:xfrm>
        </p:spPr>
        <p:txBody>
          <a:bodyPr/>
          <a:lstStyle/>
          <a:p>
            <a:pPr>
              <a:buFontTx/>
              <a:buNone/>
              <a:defRPr/>
            </a:pPr>
            <a:r>
              <a:rPr lang="en-US" dirty="0" smtClean="0">
                <a:cs typeface="+mn-cs"/>
              </a:rPr>
              <a:t>“Behold the turtle.  He only makes progress when he sticks his neck out”</a:t>
            </a:r>
          </a:p>
          <a:p>
            <a:pPr algn="r">
              <a:buFontTx/>
              <a:buNone/>
              <a:defRPr/>
            </a:pPr>
            <a:endParaRPr lang="en-US" sz="1800" dirty="0" smtClean="0">
              <a:cs typeface="+mn-cs"/>
            </a:endParaRPr>
          </a:p>
          <a:p>
            <a:pPr marL="365760" algn="r">
              <a:lnSpc>
                <a:spcPts val="2160"/>
              </a:lnSpc>
              <a:buFontTx/>
              <a:buNone/>
              <a:defRPr/>
            </a:pPr>
            <a:r>
              <a:rPr lang="en-US" sz="1800" dirty="0" smtClean="0">
                <a:cs typeface="+mn-cs"/>
              </a:rPr>
              <a:t>James Bryant Conant </a:t>
            </a:r>
          </a:p>
          <a:p>
            <a:pPr marL="365760" algn="r">
              <a:lnSpc>
                <a:spcPts val="2160"/>
              </a:lnSpc>
              <a:buFontTx/>
              <a:buNone/>
              <a:defRPr/>
            </a:pPr>
            <a:r>
              <a:rPr lang="en-US" sz="1800" dirty="0" smtClean="0">
                <a:cs typeface="+mn-cs"/>
              </a:rPr>
              <a:t>1893 -1978</a:t>
            </a:r>
          </a:p>
          <a:p>
            <a:pPr marL="365760" algn="r">
              <a:lnSpc>
                <a:spcPts val="2160"/>
              </a:lnSpc>
              <a:buFontTx/>
              <a:buNone/>
              <a:defRPr/>
            </a:pPr>
            <a:endParaRPr lang="en-US" sz="1800" dirty="0" smtClean="0">
              <a:cs typeface="+mn-cs"/>
            </a:endParaRPr>
          </a:p>
        </p:txBody>
      </p:sp>
      <p:sp>
        <p:nvSpPr>
          <p:cNvPr id="21507" name="Date Placeholder 3"/>
          <p:cNvSpPr>
            <a:spLocks noGrp="1"/>
          </p:cNvSpPr>
          <p:nvPr>
            <p:ph type="dt" sz="quarter" idx="10"/>
          </p:nvPr>
        </p:nvSpPr>
        <p:spPr>
          <a:noFill/>
        </p:spPr>
        <p:txBody>
          <a:bodyPr/>
          <a:lstStyle/>
          <a:p>
            <a:fld id="{5BBAE0E4-1B8E-4BE4-A957-793C8E732BA9}" type="datetime4">
              <a:rPr lang="en-US" smtClean="0">
                <a:ea typeface="ＭＳ Ｐゴシック"/>
                <a:cs typeface="ＭＳ Ｐゴシック"/>
              </a:rPr>
              <a:pPr/>
              <a:t>July 20, 2009</a:t>
            </a:fld>
            <a:endParaRPr lang="en-US" sz="1400" i="1" smtClean="0">
              <a:ea typeface="ＭＳ Ｐゴシック"/>
              <a:cs typeface="ＭＳ Ｐゴシック"/>
            </a:endParaRPr>
          </a:p>
        </p:txBody>
      </p:sp>
      <p:sp>
        <p:nvSpPr>
          <p:cNvPr id="21508" name="Footer Placeholder 4"/>
          <p:cNvSpPr>
            <a:spLocks noGrp="1"/>
          </p:cNvSpPr>
          <p:nvPr>
            <p:ph type="ftr" sz="quarter" idx="11"/>
          </p:nvPr>
        </p:nvSpPr>
        <p:spPr>
          <a:noFill/>
        </p:spPr>
        <p:txBody>
          <a:bodyPr/>
          <a:lstStyle/>
          <a:p>
            <a:r>
              <a:rPr lang="en-US" smtClean="0">
                <a:ea typeface="ＭＳ Ｐゴシック"/>
                <a:cs typeface="ＭＳ Ｐゴシック"/>
              </a:rPr>
              <a:t>Spring Faculty Meeting</a:t>
            </a:r>
            <a:endParaRPr lang="en-US" sz="1400" i="1" smtClean="0">
              <a:ea typeface="ＭＳ Ｐゴシック"/>
              <a:cs typeface="ＭＳ Ｐゴシック"/>
            </a:endParaRPr>
          </a:p>
        </p:txBody>
      </p:sp>
      <p:pic>
        <p:nvPicPr>
          <p:cNvPr id="21509" name="Picture 3"/>
          <p:cNvPicPr>
            <a:picLocks noChangeAspect="1" noChangeArrowheads="1"/>
          </p:cNvPicPr>
          <p:nvPr/>
        </p:nvPicPr>
        <p:blipFill>
          <a:blip r:embed="rId2"/>
          <a:srcRect/>
          <a:stretch>
            <a:fillRect/>
          </a:stretch>
        </p:blipFill>
        <p:spPr bwMode="auto">
          <a:xfrm>
            <a:off x="1447800" y="3505200"/>
            <a:ext cx="4038600" cy="23622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An Overview of Future Initiatives and Fiscal Issues at Bloomington</a:t>
            </a:r>
          </a:p>
        </p:txBody>
      </p:sp>
      <p:pic>
        <p:nvPicPr>
          <p:cNvPr id="22530" name="Picture 2" descr="C:\Users\hossler\AppData\Local\Microsoft\Windows\Temporary Internet Files\Content.IE5\ZIENEV32\MCj03789570000[1].wmf"/>
          <p:cNvPicPr>
            <a:picLocks noGrp="1" noChangeAspect="1" noChangeArrowheads="1"/>
          </p:cNvPicPr>
          <p:nvPr>
            <p:ph idx="1"/>
          </p:nvPr>
        </p:nvPicPr>
        <p:blipFill>
          <a:blip r:embed="rId2"/>
          <a:srcRect/>
          <a:stretch>
            <a:fillRect/>
          </a:stretch>
        </p:blipFill>
        <p:spPr>
          <a:xfrm>
            <a:off x="1295400" y="2590800"/>
            <a:ext cx="6858000" cy="32004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1524000" y="381000"/>
            <a:ext cx="7110413" cy="762000"/>
          </a:xfrm>
        </p:spPr>
        <p:txBody>
          <a:bodyPr/>
          <a:lstStyle/>
          <a:p>
            <a:pPr algn="ctr"/>
            <a:r>
              <a:rPr lang="en-US" smtClean="0"/>
              <a:t>2009</a:t>
            </a:r>
          </a:p>
        </p:txBody>
      </p:sp>
      <p:sp>
        <p:nvSpPr>
          <p:cNvPr id="23554" name="Content Placeholder 2"/>
          <p:cNvSpPr>
            <a:spLocks noGrp="1"/>
          </p:cNvSpPr>
          <p:nvPr>
            <p:ph idx="1"/>
          </p:nvPr>
        </p:nvSpPr>
        <p:spPr>
          <a:xfrm>
            <a:off x="1525588" y="1219200"/>
            <a:ext cx="7110412" cy="4672013"/>
          </a:xfrm>
        </p:spPr>
        <p:txBody>
          <a:bodyPr/>
          <a:lstStyle/>
          <a:p>
            <a:r>
              <a:rPr lang="en-US" smtClean="0"/>
              <a:t>We expect to end this year in the black with a modest surplus</a:t>
            </a:r>
          </a:p>
          <a:p>
            <a:r>
              <a:rPr lang="en-US" smtClean="0"/>
              <a:t>The surplus is not base money, it is one time money associated with a larger than projected entering class</a:t>
            </a:r>
          </a:p>
          <a:p>
            <a:r>
              <a:rPr lang="en-US" smtClean="0"/>
              <a:t>We can’t -  and should not - try to build this into the base budget.  There is too much demographic &amp; economic turbulence to be certain how the next few years will turn out.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685800" y="152400"/>
          <a:ext cx="7848600" cy="6248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9F3D3"/>
        </a:lt1>
        <a:dk2>
          <a:srgbClr val="F8F3D2"/>
        </a:dk2>
        <a:lt2>
          <a:srgbClr val="B0B2B4"/>
        </a:lt2>
        <a:accent1>
          <a:srgbClr val="7D110C"/>
        </a:accent1>
        <a:accent2>
          <a:srgbClr val="6D6E70"/>
        </a:accent2>
        <a:accent3>
          <a:srgbClr val="FBF8E6"/>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themeOverride>
</file>

<file path=docProps/app.xml><?xml version="1.0" encoding="utf-8"?>
<Properties xmlns="http://schemas.openxmlformats.org/officeDocument/2006/extended-properties" xmlns:vt="http://schemas.openxmlformats.org/officeDocument/2006/docPropsVTypes">
  <Template/>
  <TotalTime>1103</TotalTime>
  <Words>876</Words>
  <Application>Microsoft PowerPoint</Application>
  <PresentationFormat>On-screen Show (4:3)</PresentationFormat>
  <Paragraphs>119</Paragraphs>
  <Slides>18</Slides>
  <Notes>5</Notes>
  <HiddenSlides>0</HiddenSlides>
  <MMClips>0</MMClips>
  <ScaleCrop>false</ScaleCrop>
  <HeadingPairs>
    <vt:vector size="6" baseType="variant">
      <vt:variant>
        <vt:lpstr>Fonts Used</vt:lpstr>
      </vt:variant>
      <vt:variant>
        <vt:i4>3</vt:i4>
      </vt:variant>
      <vt:variant>
        <vt:lpstr>Design Template</vt:lpstr>
      </vt:variant>
      <vt:variant>
        <vt:i4>12</vt:i4>
      </vt:variant>
      <vt:variant>
        <vt:lpstr>Slide Titles</vt:lpstr>
      </vt:variant>
      <vt:variant>
        <vt:i4>18</vt:i4>
      </vt:variant>
    </vt:vector>
  </HeadingPairs>
  <TitlesOfParts>
    <vt:vector size="33" baseType="lpstr">
      <vt:lpstr>Arial</vt:lpstr>
      <vt:lpstr>ＭＳ Ｐゴシック</vt:lpstr>
      <vt:lpstr>Calibri</vt:lpstr>
      <vt:lpstr>Blank Presentation</vt:lpstr>
      <vt:lpstr>Blank Presentation</vt:lpstr>
      <vt:lpstr>Blank Presentation</vt:lpstr>
      <vt:lpstr>Blank Presentation</vt:lpstr>
      <vt:lpstr>Blank Presentation</vt:lpstr>
      <vt:lpstr>Blank Presentation</vt:lpstr>
      <vt:lpstr>Blank Presentation</vt:lpstr>
      <vt:lpstr>Blank Presentation</vt:lpstr>
      <vt:lpstr>Blank Presentation</vt:lpstr>
      <vt:lpstr>Blank Presentation</vt:lpstr>
      <vt:lpstr>Blank Presentation</vt:lpstr>
      <vt:lpstr>Blank Presentation</vt:lpstr>
      <vt:lpstr>Spring Faculty Meeting</vt:lpstr>
      <vt:lpstr>MISSION STATEMENT:</vt:lpstr>
      <vt:lpstr>UNIVERSITY PRIORITIES</vt:lpstr>
      <vt:lpstr>CURRENT CHALLENGES</vt:lpstr>
      <vt:lpstr>NEW OPPORTUNITES</vt:lpstr>
      <vt:lpstr>SOMETHING TO REMEMBER</vt:lpstr>
      <vt:lpstr>An Overview of Future Initiatives and Fiscal Issues at Bloomington</vt:lpstr>
      <vt:lpstr>2009</vt:lpstr>
      <vt:lpstr>Slide 9</vt:lpstr>
      <vt:lpstr>Update on Bloomington Initiatives</vt:lpstr>
      <vt:lpstr>Slide 11</vt:lpstr>
      <vt:lpstr>Summing Up</vt:lpstr>
      <vt:lpstr>Office of Research and Development</vt:lpstr>
      <vt:lpstr>Teacher Quality Partnership Grants</vt:lpstr>
      <vt:lpstr>IES Summer and Fall Deadlines</vt:lpstr>
      <vt:lpstr>New Incentive </vt:lpstr>
      <vt:lpstr>New additions to proposals</vt:lpstr>
      <vt:lpstr>Slide 18</vt:lpstr>
    </vt:vector>
  </TitlesOfParts>
  <Company>Office of Creative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Office of Creative Services</dc:creator>
  <cp:lastModifiedBy>ETS Administrator</cp:lastModifiedBy>
  <cp:revision>243</cp:revision>
  <cp:lastPrinted>2006-11-16T20:01:38Z</cp:lastPrinted>
  <dcterms:created xsi:type="dcterms:W3CDTF">2006-11-07T21:52:34Z</dcterms:created>
  <dcterms:modified xsi:type="dcterms:W3CDTF">2009-07-20T16:52:16Z</dcterms:modified>
</cp:coreProperties>
</file>